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80" r:id="rId3"/>
    <p:sldId id="256" r:id="rId4"/>
    <p:sldId id="281" r:id="rId5"/>
    <p:sldId id="285" r:id="rId6"/>
    <p:sldId id="291" r:id="rId7"/>
    <p:sldId id="286" r:id="rId8"/>
    <p:sldId id="292" r:id="rId9"/>
    <p:sldId id="293" r:id="rId10"/>
    <p:sldId id="294" r:id="rId11"/>
    <p:sldId id="257" r:id="rId12"/>
    <p:sldId id="258" r:id="rId13"/>
    <p:sldId id="259" r:id="rId14"/>
    <p:sldId id="260" r:id="rId15"/>
    <p:sldId id="263" r:id="rId16"/>
    <p:sldId id="265" r:id="rId17"/>
    <p:sldId id="275" r:id="rId18"/>
    <p:sldId id="270" r:id="rId19"/>
    <p:sldId id="274" r:id="rId20"/>
    <p:sldId id="276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4" autoAdjust="0"/>
    <p:restoredTop sz="94704" autoAdjust="0"/>
  </p:normalViewPr>
  <p:slideViewPr>
    <p:cSldViewPr>
      <p:cViewPr varScale="1">
        <p:scale>
          <a:sx n="70" d="100"/>
          <a:sy n="70" d="100"/>
        </p:scale>
        <p:origin x="-19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6.121\&#1583;&#1601;&#1578;&#1585;%20&#1606;&#1605;&#1575;&#1740;&#1606;&#1583;&#1711;&#1740;%20&#1578;&#1580;&#1575;&#1585;&#1740;%20&#1575;&#1740;&#1585;&#1575;&#1606;\&#1575;&#1583;&#1575;&#1585;&#1607;%20&#1605;&#1584;&#1575;&#1705;&#1585;&#1575;&#1578;%20&#1578;&#1580;&#1575;&#1585;&#1578;%20&#1705;&#1575;&#1604;&#1575;\&#1585;&#1606;&#1580;&#1576;&#1585;\Iran%20Tariff%20Dataset%20--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140k02\Desktop\Tariff%20datas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140k02\Desktop\Tariff%20datas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140k02\Desktop\Tariff%20datase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rive%20D\DAFTAR\&#1711;&#1586;&#1575;&#1585;&#1588;%20&#1576;&#1585;&#1606;&#1575;&#1605;&#1607;%20&#1588;&#1588;&#1605;\Iran%20Tariff%20Dataset%20--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421405657626135E-2"/>
          <c:y val="4.1207847436791921E-2"/>
          <c:w val="0.89745603674540764"/>
          <c:h val="0.76932609775129468"/>
        </c:manualLayout>
      </c:layout>
      <c:lineChart>
        <c:grouping val="standard"/>
        <c:varyColors val="0"/>
        <c:ser>
          <c:idx val="0"/>
          <c:order val="0"/>
          <c:tx>
            <c:strRef>
              <c:f>'متوسط--طي سال'!$B$1</c:f>
              <c:strCache>
                <c:ptCount val="1"/>
                <c:pt idx="0">
                  <c:v>كشاورزي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cat>
            <c:numRef>
              <c:f>'متوسط--طي سال'!$A$2:$A$13</c:f>
              <c:numCache>
                <c:formatCode>General</c:formatCode>
                <c:ptCount val="12"/>
                <c:pt idx="0">
                  <c:v>1383</c:v>
                </c:pt>
                <c:pt idx="1">
                  <c:v>1384</c:v>
                </c:pt>
                <c:pt idx="2">
                  <c:v>1385</c:v>
                </c:pt>
                <c:pt idx="3">
                  <c:v>1386</c:v>
                </c:pt>
                <c:pt idx="4">
                  <c:v>1387</c:v>
                </c:pt>
                <c:pt idx="5">
                  <c:v>1388</c:v>
                </c:pt>
                <c:pt idx="6">
                  <c:v>1389</c:v>
                </c:pt>
                <c:pt idx="7">
                  <c:v>1390</c:v>
                </c:pt>
                <c:pt idx="8">
                  <c:v>1391</c:v>
                </c:pt>
                <c:pt idx="9">
                  <c:v>1392</c:v>
                </c:pt>
                <c:pt idx="10">
                  <c:v>1393</c:v>
                </c:pt>
                <c:pt idx="11">
                  <c:v>1394</c:v>
                </c:pt>
              </c:numCache>
            </c:numRef>
          </c:cat>
          <c:val>
            <c:numRef>
              <c:f>'متوسط--طي سال'!$B$2:$B$13</c:f>
              <c:numCache>
                <c:formatCode>0.00</c:formatCode>
                <c:ptCount val="12"/>
                <c:pt idx="0">
                  <c:v>30.09327548806943</c:v>
                </c:pt>
                <c:pt idx="1">
                  <c:v>30.573894282632146</c:v>
                </c:pt>
                <c:pt idx="2">
                  <c:v>34.227833894500563</c:v>
                </c:pt>
                <c:pt idx="3">
                  <c:v>28.980022197558199</c:v>
                </c:pt>
                <c:pt idx="4">
                  <c:v>27.081858407079718</c:v>
                </c:pt>
                <c:pt idx="5">
                  <c:v>27.208378088077289</c:v>
                </c:pt>
                <c:pt idx="6">
                  <c:v>28.87672688629111</c:v>
                </c:pt>
                <c:pt idx="7">
                  <c:v>29.51</c:v>
                </c:pt>
                <c:pt idx="8">
                  <c:v>32.04</c:v>
                </c:pt>
                <c:pt idx="9">
                  <c:v>28.87</c:v>
                </c:pt>
                <c:pt idx="10">
                  <c:v>28.830000000000005</c:v>
                </c:pt>
                <c:pt idx="11">
                  <c:v>26.43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'متوسط--طي سال'!$C$1</c:f>
              <c:strCache>
                <c:ptCount val="1"/>
                <c:pt idx="0">
                  <c:v>صنعتي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pPr>
              <a:ln w="0">
                <a:solidFill>
                  <a:srgbClr val="FF0000"/>
                </a:solidFill>
              </a:ln>
            </c:spPr>
          </c:marker>
          <c:cat>
            <c:numRef>
              <c:f>'متوسط--طي سال'!$A$2:$A$13</c:f>
              <c:numCache>
                <c:formatCode>General</c:formatCode>
                <c:ptCount val="12"/>
                <c:pt idx="0">
                  <c:v>1383</c:v>
                </c:pt>
                <c:pt idx="1">
                  <c:v>1384</c:v>
                </c:pt>
                <c:pt idx="2">
                  <c:v>1385</c:v>
                </c:pt>
                <c:pt idx="3">
                  <c:v>1386</c:v>
                </c:pt>
                <c:pt idx="4">
                  <c:v>1387</c:v>
                </c:pt>
                <c:pt idx="5">
                  <c:v>1388</c:v>
                </c:pt>
                <c:pt idx="6">
                  <c:v>1389</c:v>
                </c:pt>
                <c:pt idx="7">
                  <c:v>1390</c:v>
                </c:pt>
                <c:pt idx="8">
                  <c:v>1391</c:v>
                </c:pt>
                <c:pt idx="9">
                  <c:v>1392</c:v>
                </c:pt>
                <c:pt idx="10">
                  <c:v>1393</c:v>
                </c:pt>
                <c:pt idx="11">
                  <c:v>1394</c:v>
                </c:pt>
              </c:numCache>
            </c:numRef>
          </c:cat>
          <c:val>
            <c:numRef>
              <c:f>'متوسط--طي سال'!$C$2:$C$13</c:f>
              <c:numCache>
                <c:formatCode>0.00</c:formatCode>
                <c:ptCount val="12"/>
                <c:pt idx="0">
                  <c:v>20.323053538253674</c:v>
                </c:pt>
                <c:pt idx="1">
                  <c:v>21.882057296029487</c:v>
                </c:pt>
                <c:pt idx="2">
                  <c:v>24.961557663504742</c:v>
                </c:pt>
                <c:pt idx="3">
                  <c:v>25.010632824558389</c:v>
                </c:pt>
                <c:pt idx="4">
                  <c:v>24.65602049530316</c:v>
                </c:pt>
                <c:pt idx="5">
                  <c:v>24.461850101282931</c:v>
                </c:pt>
                <c:pt idx="6">
                  <c:v>24.960415967796042</c:v>
                </c:pt>
                <c:pt idx="7">
                  <c:v>24.959999999999987</c:v>
                </c:pt>
                <c:pt idx="8">
                  <c:v>25.279999999999987</c:v>
                </c:pt>
                <c:pt idx="9">
                  <c:v>18.43</c:v>
                </c:pt>
                <c:pt idx="10">
                  <c:v>18.239999999999988</c:v>
                </c:pt>
                <c:pt idx="11">
                  <c:v>17.12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'متوسط--طي سال'!$D$1</c:f>
              <c:strCache>
                <c:ptCount val="1"/>
                <c:pt idx="0">
                  <c:v>كل اقلام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cat>
            <c:numRef>
              <c:f>'متوسط--طي سال'!$A$2:$A$13</c:f>
              <c:numCache>
                <c:formatCode>General</c:formatCode>
                <c:ptCount val="12"/>
                <c:pt idx="0">
                  <c:v>1383</c:v>
                </c:pt>
                <c:pt idx="1">
                  <c:v>1384</c:v>
                </c:pt>
                <c:pt idx="2">
                  <c:v>1385</c:v>
                </c:pt>
                <c:pt idx="3">
                  <c:v>1386</c:v>
                </c:pt>
                <c:pt idx="4">
                  <c:v>1387</c:v>
                </c:pt>
                <c:pt idx="5">
                  <c:v>1388</c:v>
                </c:pt>
                <c:pt idx="6">
                  <c:v>1389</c:v>
                </c:pt>
                <c:pt idx="7">
                  <c:v>1390</c:v>
                </c:pt>
                <c:pt idx="8">
                  <c:v>1391</c:v>
                </c:pt>
                <c:pt idx="9">
                  <c:v>1392</c:v>
                </c:pt>
                <c:pt idx="10">
                  <c:v>1393</c:v>
                </c:pt>
                <c:pt idx="11">
                  <c:v>1394</c:v>
                </c:pt>
              </c:numCache>
            </c:numRef>
          </c:cat>
          <c:val>
            <c:numRef>
              <c:f>'متوسط--طي سال'!$D$2:$D$13</c:f>
              <c:numCache>
                <c:formatCode>0.00</c:formatCode>
                <c:ptCount val="12"/>
                <c:pt idx="0">
                  <c:v>21.639456378781226</c:v>
                </c:pt>
                <c:pt idx="1">
                  <c:v>23.050464037122929</c:v>
                </c:pt>
                <c:pt idx="2">
                  <c:v>26.158115942028985</c:v>
                </c:pt>
                <c:pt idx="3">
                  <c:v>25.541889483065926</c:v>
                </c:pt>
                <c:pt idx="4">
                  <c:v>24.980470483799291</c:v>
                </c:pt>
                <c:pt idx="5">
                  <c:v>24.834865061998713</c:v>
                </c:pt>
                <c:pt idx="6">
                  <c:v>25.494277850210054</c:v>
                </c:pt>
                <c:pt idx="7">
                  <c:v>25.54</c:v>
                </c:pt>
                <c:pt idx="8">
                  <c:v>28.2</c:v>
                </c:pt>
                <c:pt idx="9">
                  <c:v>19.760000000000002</c:v>
                </c:pt>
                <c:pt idx="10">
                  <c:v>19.649999999999999</c:v>
                </c:pt>
                <c:pt idx="11">
                  <c:v>18.71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133056"/>
        <c:axId val="49614784"/>
      </c:lineChart>
      <c:catAx>
        <c:axId val="8113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lang="en-US" sz="2400">
                <a:cs typeface="B Nazanin" pitchFamily="2" charset="-78"/>
              </a:defRPr>
            </a:pPr>
            <a:endParaRPr lang="en-US"/>
          </a:p>
        </c:txPr>
        <c:crossAx val="49614784"/>
        <c:crosses val="autoZero"/>
        <c:auto val="1"/>
        <c:lblAlgn val="ctr"/>
        <c:lblOffset val="100"/>
        <c:noMultiLvlLbl val="0"/>
      </c:catAx>
      <c:valAx>
        <c:axId val="49614784"/>
        <c:scaling>
          <c:orientation val="minMax"/>
          <c:min val="15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lang="en-US" sz="3200"/>
            </a:pPr>
            <a:endParaRPr lang="en-US"/>
          </a:p>
        </c:txPr>
        <c:crossAx val="8113305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lang="en-US" sz="1100"/>
            </a:pPr>
            <a:endParaRPr lang="en-US"/>
          </a:p>
        </c:txPr>
      </c:legendEntry>
      <c:layout>
        <c:manualLayout>
          <c:xMode val="edge"/>
          <c:yMode val="edge"/>
          <c:x val="0.15209390492855063"/>
          <c:y val="0.89170515003192163"/>
          <c:w val="0.73569811786347228"/>
          <c:h val="9.4781336454564796E-2"/>
        </c:manualLayout>
      </c:layout>
      <c:overlay val="1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كل</c:v>
                </c:pt>
              </c:strCache>
            </c:strRef>
          </c:tx>
          <c:invertIfNegative val="0"/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0"/>
              <c:spPr/>
              <c:txPr>
                <a:bodyPr rot="5400000" vert="horz"/>
                <a:lstStyle/>
                <a:p>
                  <a:pPr>
                    <a:defRPr lang="en-US" sz="24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5.6497175141242938E-3"/>
                  <c:y val="-7.2463768115942101E-2"/>
                </c:manualLayout>
              </c:layout>
              <c:spPr/>
              <c:txPr>
                <a:bodyPr rot="5400000" vert="horz"/>
                <a:lstStyle/>
                <a:p>
                  <a:pPr>
                    <a:defRPr lang="en-US" sz="18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spPr/>
              <c:txPr>
                <a:bodyPr rot="5400000" vert="horz"/>
                <a:lstStyle/>
                <a:p>
                  <a:pPr>
                    <a:defRPr lang="en-US" sz="24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5400000" vert="horz"/>
              <a:lstStyle/>
              <a:p>
                <a:pPr>
                  <a:defRPr lang="en-US" sz="800" b="1">
                    <a:cs typeface="B Nazanin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Sheet4!$A$2:$A$24</c:f>
              <c:strCache>
                <c:ptCount val="23"/>
                <c:pt idx="0">
                  <c:v>گرجستان</c:v>
                </c:pt>
                <c:pt idx="1">
                  <c:v>ارمنستان</c:v>
                </c:pt>
                <c:pt idx="2">
                  <c:v>قرقيزستان</c:v>
                </c:pt>
                <c:pt idx="3">
                  <c:v>كويت</c:v>
                </c:pt>
                <c:pt idx="4">
                  <c:v>قطر</c:v>
                </c:pt>
                <c:pt idx="5">
                  <c:v>امارات متحده عربي</c:v>
                </c:pt>
                <c:pt idx="6">
                  <c:v>عمان</c:v>
                </c:pt>
                <c:pt idx="7">
                  <c:v>بحرين</c:v>
                </c:pt>
                <c:pt idx="8">
                  <c:v>عربستان سعودي</c:v>
                </c:pt>
                <c:pt idx="9">
                  <c:v>افغانستان</c:v>
                </c:pt>
                <c:pt idx="10">
                  <c:v>يمن</c:v>
                </c:pt>
                <c:pt idx="11">
                  <c:v>تاجيكستان</c:v>
                </c:pt>
                <c:pt idx="12">
                  <c:v>آذربايجان</c:v>
                </c:pt>
                <c:pt idx="13">
                  <c:v>قزاقستان</c:v>
                </c:pt>
                <c:pt idx="14">
                  <c:v>اردن</c:v>
                </c:pt>
                <c:pt idx="15">
                  <c:v>تركيه</c:v>
                </c:pt>
                <c:pt idx="16">
                  <c:v>پاكستان</c:v>
                </c:pt>
                <c:pt idx="17">
                  <c:v>ازبكستان</c:v>
                </c:pt>
                <c:pt idx="18">
                  <c:v>سوريه</c:v>
                </c:pt>
                <c:pt idx="19">
                  <c:v>مصر</c:v>
                </c:pt>
                <c:pt idx="20">
                  <c:v>ايران 2015</c:v>
                </c:pt>
                <c:pt idx="21">
                  <c:v>ايران 2014</c:v>
                </c:pt>
                <c:pt idx="22">
                  <c:v>ايران 2014 با اولويت ده</c:v>
                </c:pt>
              </c:strCache>
            </c:strRef>
          </c:cat>
          <c:val>
            <c:numRef>
              <c:f>Sheet4!$B$2:$B$24</c:f>
              <c:numCache>
                <c:formatCode>General</c:formatCode>
                <c:ptCount val="23"/>
                <c:pt idx="0">
                  <c:v>1.45</c:v>
                </c:pt>
                <c:pt idx="1">
                  <c:v>3.55</c:v>
                </c:pt>
                <c:pt idx="2">
                  <c:v>4.59</c:v>
                </c:pt>
                <c:pt idx="3">
                  <c:v>4.6599999999999975</c:v>
                </c:pt>
                <c:pt idx="4">
                  <c:v>4.7</c:v>
                </c:pt>
                <c:pt idx="5">
                  <c:v>4.71</c:v>
                </c:pt>
                <c:pt idx="6">
                  <c:v>4.7300000000000004</c:v>
                </c:pt>
                <c:pt idx="7">
                  <c:v>4.74</c:v>
                </c:pt>
                <c:pt idx="8">
                  <c:v>4.78</c:v>
                </c:pt>
                <c:pt idx="9">
                  <c:v>5.89</c:v>
                </c:pt>
                <c:pt idx="10">
                  <c:v>7.4700000000000024</c:v>
                </c:pt>
                <c:pt idx="11">
                  <c:v>7.81</c:v>
                </c:pt>
                <c:pt idx="12">
                  <c:v>9.0300000000000011</c:v>
                </c:pt>
                <c:pt idx="13">
                  <c:v>9.11</c:v>
                </c:pt>
                <c:pt idx="14">
                  <c:v>9.5300000000000011</c:v>
                </c:pt>
                <c:pt idx="15">
                  <c:v>10.76</c:v>
                </c:pt>
                <c:pt idx="16">
                  <c:v>13.52</c:v>
                </c:pt>
                <c:pt idx="17">
                  <c:v>15.4</c:v>
                </c:pt>
                <c:pt idx="18">
                  <c:v>16.52</c:v>
                </c:pt>
                <c:pt idx="19">
                  <c:v>16.84</c:v>
                </c:pt>
                <c:pt idx="20">
                  <c:v>18.3</c:v>
                </c:pt>
                <c:pt idx="21">
                  <c:v>19.760000000000002</c:v>
                </c:pt>
                <c:pt idx="22">
                  <c:v>29.939999999999987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03552"/>
        <c:axId val="49617664"/>
      </c:barChart>
      <c:catAx>
        <c:axId val="81303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49617664"/>
        <c:crosses val="autoZero"/>
        <c:auto val="1"/>
        <c:lblAlgn val="ctr"/>
        <c:lblOffset val="100"/>
        <c:noMultiLvlLbl val="0"/>
      </c:catAx>
      <c:valAx>
        <c:axId val="49617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81303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Nb naza"/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Sheet4!$E$1</c:f>
              <c:strCache>
                <c:ptCount val="1"/>
                <c:pt idx="0">
                  <c:v>كشاورزي</c:v>
                </c:pt>
              </c:strCache>
            </c:strRef>
          </c:tx>
          <c:invertIfNegative val="0"/>
          <c:dPt>
            <c:idx val="1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0"/>
              <c:spPr/>
              <c:txPr>
                <a:bodyPr rot="5400000" vert="horz"/>
                <a:lstStyle/>
                <a:p>
                  <a:pPr>
                    <a:defRPr lang="en-US" sz="18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spPr/>
              <c:txPr>
                <a:bodyPr rot="5400000" vert="horz"/>
                <a:lstStyle/>
                <a:p>
                  <a:pPr>
                    <a:defRPr lang="en-US" sz="16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spPr/>
              <c:txPr>
                <a:bodyPr rot="5400000" vert="horz"/>
                <a:lstStyle/>
                <a:p>
                  <a:pPr>
                    <a:defRPr lang="en-US" sz="2400" b="1">
                      <a:cs typeface="B Nazanin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5400000" vert="horz"/>
              <a:lstStyle/>
              <a:p>
                <a:pPr>
                  <a:defRPr lang="en-US" sz="800" b="1">
                    <a:cs typeface="B Nazanin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Sheet4!$D$2:$D$24</c:f>
              <c:strCache>
                <c:ptCount val="23"/>
                <c:pt idx="0">
                  <c:v>كويت</c:v>
                </c:pt>
                <c:pt idx="1">
                  <c:v>قطر</c:v>
                </c:pt>
                <c:pt idx="2">
                  <c:v>امارات متحده عربي</c:v>
                </c:pt>
                <c:pt idx="3">
                  <c:v>عمان</c:v>
                </c:pt>
                <c:pt idx="4">
                  <c:v>بحرين</c:v>
                </c:pt>
                <c:pt idx="5">
                  <c:v>گرجستان</c:v>
                </c:pt>
                <c:pt idx="6">
                  <c:v>عربستان سعودي</c:v>
                </c:pt>
                <c:pt idx="7">
                  <c:v>ارمنستان</c:v>
                </c:pt>
                <c:pt idx="8">
                  <c:v>افغانستان</c:v>
                </c:pt>
                <c:pt idx="9">
                  <c:v>قرقيزستان</c:v>
                </c:pt>
                <c:pt idx="10">
                  <c:v>يمن</c:v>
                </c:pt>
                <c:pt idx="11">
                  <c:v>تاجيكستان</c:v>
                </c:pt>
                <c:pt idx="12">
                  <c:v>قزاقستان</c:v>
                </c:pt>
                <c:pt idx="13">
                  <c:v>آذربايجان</c:v>
                </c:pt>
                <c:pt idx="14">
                  <c:v>پاكستان</c:v>
                </c:pt>
                <c:pt idx="15">
                  <c:v>اردن</c:v>
                </c:pt>
                <c:pt idx="16">
                  <c:v>ازبكستان</c:v>
                </c:pt>
                <c:pt idx="17">
                  <c:v>سوريه</c:v>
                </c:pt>
                <c:pt idx="18">
                  <c:v>ايران 2014</c:v>
                </c:pt>
                <c:pt idx="19">
                  <c:v>ايران 2015</c:v>
                </c:pt>
                <c:pt idx="20">
                  <c:v>تركيه</c:v>
                </c:pt>
                <c:pt idx="21">
                  <c:v>ايران 2014 با اولويت ده</c:v>
                </c:pt>
                <c:pt idx="22">
                  <c:v>مصر</c:v>
                </c:pt>
              </c:strCache>
            </c:strRef>
          </c:cat>
          <c:val>
            <c:numRef>
              <c:f>Sheet4!$E$2:$E$24</c:f>
              <c:numCache>
                <c:formatCode>General</c:formatCode>
                <c:ptCount val="23"/>
                <c:pt idx="0">
                  <c:v>5.1199999999999966</c:v>
                </c:pt>
                <c:pt idx="1">
                  <c:v>5.4300000000000024</c:v>
                </c:pt>
                <c:pt idx="2">
                  <c:v>5.45</c:v>
                </c:pt>
                <c:pt idx="3">
                  <c:v>5.6199999999999966</c:v>
                </c:pt>
                <c:pt idx="4">
                  <c:v>5.7</c:v>
                </c:pt>
                <c:pt idx="5">
                  <c:v>5.94</c:v>
                </c:pt>
                <c:pt idx="6">
                  <c:v>5.96</c:v>
                </c:pt>
                <c:pt idx="7">
                  <c:v>6.9700000000000024</c:v>
                </c:pt>
                <c:pt idx="8">
                  <c:v>7.06</c:v>
                </c:pt>
                <c:pt idx="9">
                  <c:v>7.44</c:v>
                </c:pt>
                <c:pt idx="10">
                  <c:v>10.44</c:v>
                </c:pt>
                <c:pt idx="11">
                  <c:v>10.61</c:v>
                </c:pt>
                <c:pt idx="12">
                  <c:v>12.26</c:v>
                </c:pt>
                <c:pt idx="13">
                  <c:v>13.23</c:v>
                </c:pt>
                <c:pt idx="14">
                  <c:v>15.38</c:v>
                </c:pt>
                <c:pt idx="15">
                  <c:v>17.559999999999999</c:v>
                </c:pt>
                <c:pt idx="16">
                  <c:v>19.079999999999988</c:v>
                </c:pt>
                <c:pt idx="17">
                  <c:v>24.04</c:v>
                </c:pt>
                <c:pt idx="18">
                  <c:v>28.87</c:v>
                </c:pt>
                <c:pt idx="19">
                  <c:v>28.9</c:v>
                </c:pt>
                <c:pt idx="20">
                  <c:v>42.38</c:v>
                </c:pt>
                <c:pt idx="21">
                  <c:v>48.51</c:v>
                </c:pt>
                <c:pt idx="22">
                  <c:v>66.649999999999991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52256"/>
        <c:axId val="136635520"/>
      </c:barChart>
      <c:catAx>
        <c:axId val="136352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36635520"/>
        <c:crosses val="autoZero"/>
        <c:auto val="1"/>
        <c:lblAlgn val="ctr"/>
        <c:lblOffset val="100"/>
        <c:noMultiLvlLbl val="0"/>
      </c:catAx>
      <c:valAx>
        <c:axId val="13663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baseline="0">
                <a:cs typeface="B Nazanin" pitchFamily="2" charset="-78"/>
              </a:defRPr>
            </a:pPr>
            <a:endParaRPr lang="en-US"/>
          </a:p>
        </c:txPr>
        <c:crossAx val="13635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Sheet4!$I$1</c:f>
              <c:strCache>
                <c:ptCount val="1"/>
                <c:pt idx="0">
                  <c:v>غير كشاورزي</c:v>
                </c:pt>
              </c:strCache>
            </c:strRef>
          </c:tx>
          <c:invertIfNegative val="0"/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2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5400000" vert="horz"/>
              <a:lstStyle/>
              <a:p>
                <a:pPr>
                  <a:defRPr lang="en-US" sz="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Sheet4!$H$2:$H$24</c:f>
              <c:strCache>
                <c:ptCount val="23"/>
                <c:pt idx="0">
                  <c:v>گرجستان</c:v>
                </c:pt>
                <c:pt idx="1">
                  <c:v>ارمنستان</c:v>
                </c:pt>
                <c:pt idx="2">
                  <c:v>قرقيزستان</c:v>
                </c:pt>
                <c:pt idx="3">
                  <c:v>بحرين</c:v>
                </c:pt>
                <c:pt idx="4">
                  <c:v>كويت</c:v>
                </c:pt>
                <c:pt idx="5">
                  <c:v>عمان</c:v>
                </c:pt>
                <c:pt idx="6">
                  <c:v>قطر</c:v>
                </c:pt>
                <c:pt idx="7">
                  <c:v>امارات متحده عربي</c:v>
                </c:pt>
                <c:pt idx="8">
                  <c:v>عربستان سعودي</c:v>
                </c:pt>
                <c:pt idx="9">
                  <c:v>تركيه</c:v>
                </c:pt>
                <c:pt idx="10">
                  <c:v>افغانستان</c:v>
                </c:pt>
                <c:pt idx="11">
                  <c:v>يمن</c:v>
                </c:pt>
                <c:pt idx="12">
                  <c:v>تاجيكستان</c:v>
                </c:pt>
                <c:pt idx="13">
                  <c:v>اردن</c:v>
                </c:pt>
                <c:pt idx="14">
                  <c:v>آذربايجان</c:v>
                </c:pt>
                <c:pt idx="15">
                  <c:v>قزاقستان</c:v>
                </c:pt>
                <c:pt idx="16">
                  <c:v>مصر</c:v>
                </c:pt>
                <c:pt idx="17">
                  <c:v>پاكستان</c:v>
                </c:pt>
                <c:pt idx="18">
                  <c:v>ازبكستان</c:v>
                </c:pt>
                <c:pt idx="19">
                  <c:v>سوريه</c:v>
                </c:pt>
                <c:pt idx="20">
                  <c:v>ايران 2015</c:v>
                </c:pt>
                <c:pt idx="21">
                  <c:v>ايران 2014</c:v>
                </c:pt>
                <c:pt idx="22">
                  <c:v>ايران 2014 با اولويت ده</c:v>
                </c:pt>
              </c:strCache>
            </c:strRef>
          </c:cat>
          <c:val>
            <c:numRef>
              <c:f>Sheet4!$I$2:$I$24</c:f>
              <c:numCache>
                <c:formatCode>General</c:formatCode>
                <c:ptCount val="23"/>
                <c:pt idx="0">
                  <c:v>0.70000000000000062</c:v>
                </c:pt>
                <c:pt idx="1">
                  <c:v>3.03</c:v>
                </c:pt>
                <c:pt idx="2">
                  <c:v>4.1599999999999975</c:v>
                </c:pt>
                <c:pt idx="3">
                  <c:v>4.59</c:v>
                </c:pt>
                <c:pt idx="4">
                  <c:v>4.59</c:v>
                </c:pt>
                <c:pt idx="5">
                  <c:v>4.59</c:v>
                </c:pt>
                <c:pt idx="6">
                  <c:v>4.59</c:v>
                </c:pt>
                <c:pt idx="7">
                  <c:v>4.59</c:v>
                </c:pt>
                <c:pt idx="8">
                  <c:v>4.59</c:v>
                </c:pt>
                <c:pt idx="9">
                  <c:v>5.51</c:v>
                </c:pt>
                <c:pt idx="10">
                  <c:v>5.71</c:v>
                </c:pt>
                <c:pt idx="11">
                  <c:v>7</c:v>
                </c:pt>
                <c:pt idx="12">
                  <c:v>7.39</c:v>
                </c:pt>
                <c:pt idx="13">
                  <c:v>8.23</c:v>
                </c:pt>
                <c:pt idx="14">
                  <c:v>8.34</c:v>
                </c:pt>
                <c:pt idx="15">
                  <c:v>8.58</c:v>
                </c:pt>
                <c:pt idx="16">
                  <c:v>9.31</c:v>
                </c:pt>
                <c:pt idx="17">
                  <c:v>13.22</c:v>
                </c:pt>
                <c:pt idx="18">
                  <c:v>14.850000000000026</c:v>
                </c:pt>
                <c:pt idx="19">
                  <c:v>15.27</c:v>
                </c:pt>
                <c:pt idx="20">
                  <c:v>17</c:v>
                </c:pt>
                <c:pt idx="21">
                  <c:v>18.43</c:v>
                </c:pt>
                <c:pt idx="22">
                  <c:v>27.130000000000031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57152"/>
        <c:axId val="136637824"/>
      </c:barChart>
      <c:catAx>
        <c:axId val="81457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36637824"/>
        <c:crosses val="autoZero"/>
        <c:auto val="1"/>
        <c:lblAlgn val="ctr"/>
        <c:lblOffset val="100"/>
        <c:noMultiLvlLbl val="0"/>
      </c:catAx>
      <c:valAx>
        <c:axId val="13663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8145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79925954741247"/>
          <c:y val="2.4395799221258587E-2"/>
          <c:w val="0.87006165966903626"/>
          <c:h val="0.7746854769086858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'Iran--World'!$A$2</c:f>
              <c:strCache>
                <c:ptCount val="1"/>
                <c:pt idx="0">
                  <c:v>ايران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'Iran--World'!$B$1:$CS$1</c:f>
              <c:numCache>
                <c:formatCode>General</c:formatCode>
                <c:ptCount val="9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</c:numCache>
            </c:numRef>
          </c:xVal>
          <c:yVal>
            <c:numRef>
              <c:f>'Iran--World'!$B$2:$CS$2</c:f>
              <c:numCache>
                <c:formatCode>0.0</c:formatCode>
                <c:ptCount val="96"/>
                <c:pt idx="0">
                  <c:v>10.261538461538461</c:v>
                </c:pt>
                <c:pt idx="1">
                  <c:v>22.714285714285776</c:v>
                </c:pt>
                <c:pt idx="2">
                  <c:v>20.605</c:v>
                </c:pt>
                <c:pt idx="3">
                  <c:v>24.509803921568633</c:v>
                </c:pt>
                <c:pt idx="4">
                  <c:v>18.444444444444443</c:v>
                </c:pt>
                <c:pt idx="5">
                  <c:v>38.772727272727273</c:v>
                </c:pt>
                <c:pt idx="6">
                  <c:v>58.633802816901515</c:v>
                </c:pt>
                <c:pt idx="7">
                  <c:v>67.096385542168619</c:v>
                </c:pt>
                <c:pt idx="8">
                  <c:v>27.260869565217387</c:v>
                </c:pt>
                <c:pt idx="9">
                  <c:v>12.692307692307702</c:v>
                </c:pt>
                <c:pt idx="10">
                  <c:v>32.275862068965516</c:v>
                </c:pt>
                <c:pt idx="11">
                  <c:v>13.092592592592627</c:v>
                </c:pt>
                <c:pt idx="12">
                  <c:v>9.9285714285713897</c:v>
                </c:pt>
                <c:pt idx="13">
                  <c:v>18.375</c:v>
                </c:pt>
                <c:pt idx="14">
                  <c:v>13.530303030303031</c:v>
                </c:pt>
                <c:pt idx="15">
                  <c:v>46.837209302325576</c:v>
                </c:pt>
                <c:pt idx="16">
                  <c:v>27.222222222222133</c:v>
                </c:pt>
                <c:pt idx="17">
                  <c:v>25.785714285714185</c:v>
                </c:pt>
                <c:pt idx="18">
                  <c:v>35.333333333333336</c:v>
                </c:pt>
                <c:pt idx="19">
                  <c:v>41.017543859648953</c:v>
                </c:pt>
                <c:pt idx="20">
                  <c:v>16.928571428571427</c:v>
                </c:pt>
                <c:pt idx="21">
                  <c:v>20.956521739130427</c:v>
                </c:pt>
                <c:pt idx="22">
                  <c:v>8.3571428571428878</c:v>
                </c:pt>
                <c:pt idx="23">
                  <c:v>4</c:v>
                </c:pt>
                <c:pt idx="24">
                  <c:v>5.9081632653061362</c:v>
                </c:pt>
                <c:pt idx="25">
                  <c:v>4.2075471698113214</c:v>
                </c:pt>
                <c:pt idx="26">
                  <c:v>6.7878787878787881</c:v>
                </c:pt>
                <c:pt idx="27">
                  <c:v>5.7475728155339807</c:v>
                </c:pt>
                <c:pt idx="28">
                  <c:v>7.7274725274725276</c:v>
                </c:pt>
                <c:pt idx="29">
                  <c:v>14.301369863013699</c:v>
                </c:pt>
                <c:pt idx="30">
                  <c:v>4.4615384615384617</c:v>
                </c:pt>
                <c:pt idx="31">
                  <c:v>12.21875</c:v>
                </c:pt>
                <c:pt idx="32">
                  <c:v>19.657894736842195</c:v>
                </c:pt>
                <c:pt idx="33">
                  <c:v>20.352941176470591</c:v>
                </c:pt>
                <c:pt idx="34">
                  <c:v>10.125</c:v>
                </c:pt>
                <c:pt idx="35">
                  <c:v>21.5</c:v>
                </c:pt>
                <c:pt idx="36">
                  <c:v>5.2926829268292686</c:v>
                </c:pt>
                <c:pt idx="37">
                  <c:v>12.744360902255595</c:v>
                </c:pt>
                <c:pt idx="38">
                  <c:v>9.9514925373134684</c:v>
                </c:pt>
                <c:pt idx="39">
                  <c:v>12.809523809523824</c:v>
                </c:pt>
                <c:pt idx="40">
                  <c:v>20.947368421052698</c:v>
                </c:pt>
                <c:pt idx="41">
                  <c:v>60.1153846153845</c:v>
                </c:pt>
                <c:pt idx="42">
                  <c:v>40</c:v>
                </c:pt>
                <c:pt idx="43">
                  <c:v>14.902912621359222</c:v>
                </c:pt>
                <c:pt idx="44">
                  <c:v>4.8571428571428417</c:v>
                </c:pt>
                <c:pt idx="45">
                  <c:v>40</c:v>
                </c:pt>
                <c:pt idx="46">
                  <c:v>4.1428571428571415</c:v>
                </c:pt>
                <c:pt idx="47">
                  <c:v>12.776859504132236</c:v>
                </c:pt>
                <c:pt idx="48">
                  <c:v>12.133333333333333</c:v>
                </c:pt>
                <c:pt idx="49">
                  <c:v>23.615384615384631</c:v>
                </c:pt>
                <c:pt idx="50">
                  <c:v>15.205128205128204</c:v>
                </c:pt>
                <c:pt idx="51">
                  <c:v>25.556451612903224</c:v>
                </c:pt>
                <c:pt idx="52">
                  <c:v>12.086956521739134</c:v>
                </c:pt>
                <c:pt idx="53">
                  <c:v>20.285714285714185</c:v>
                </c:pt>
                <c:pt idx="54">
                  <c:v>22.242990654205606</c:v>
                </c:pt>
                <c:pt idx="55">
                  <c:v>22.714285714285776</c:v>
                </c:pt>
                <c:pt idx="56">
                  <c:v>40</c:v>
                </c:pt>
                <c:pt idx="57">
                  <c:v>30.2</c:v>
                </c:pt>
                <c:pt idx="58">
                  <c:v>13.875000000000028</c:v>
                </c:pt>
                <c:pt idx="59">
                  <c:v>32</c:v>
                </c:pt>
                <c:pt idx="60">
                  <c:v>75</c:v>
                </c:pt>
                <c:pt idx="61">
                  <c:v>75</c:v>
                </c:pt>
                <c:pt idx="62">
                  <c:v>57.018518518518519</c:v>
                </c:pt>
                <c:pt idx="63">
                  <c:v>56.441176470588225</c:v>
                </c:pt>
                <c:pt idx="64">
                  <c:v>36.333333333333336</c:v>
                </c:pt>
                <c:pt idx="65">
                  <c:v>45.333333333333336</c:v>
                </c:pt>
                <c:pt idx="66">
                  <c:v>55</c:v>
                </c:pt>
                <c:pt idx="67">
                  <c:v>16.972972972972887</c:v>
                </c:pt>
                <c:pt idx="68">
                  <c:v>37.566037735849058</c:v>
                </c:pt>
                <c:pt idx="69">
                  <c:v>18.094890510948904</c:v>
                </c:pt>
                <c:pt idx="70">
                  <c:v>7.5652173913043494</c:v>
                </c:pt>
                <c:pt idx="71">
                  <c:v>12.806603773584934</c:v>
                </c:pt>
                <c:pt idx="72">
                  <c:v>15.981250000000001</c:v>
                </c:pt>
                <c:pt idx="73">
                  <c:v>12.934426229508242</c:v>
                </c:pt>
                <c:pt idx="74">
                  <c:v>4.3333333333333481</c:v>
                </c:pt>
                <c:pt idx="75">
                  <c:v>13.411764705882353</c:v>
                </c:pt>
                <c:pt idx="76">
                  <c:v>4.5454545454545459</c:v>
                </c:pt>
                <c:pt idx="77">
                  <c:v>6.4166666666666714</c:v>
                </c:pt>
                <c:pt idx="78">
                  <c:v>5</c:v>
                </c:pt>
                <c:pt idx="79">
                  <c:v>4.25</c:v>
                </c:pt>
                <c:pt idx="80">
                  <c:v>17.491228070175364</c:v>
                </c:pt>
                <c:pt idx="81">
                  <c:v>23.155555555555555</c:v>
                </c:pt>
                <c:pt idx="82">
                  <c:v>9.1203703703703489</c:v>
                </c:pt>
                <c:pt idx="83">
                  <c:v>15.391578947368421</c:v>
                </c:pt>
                <c:pt idx="84">
                  <c:v>5.1249999999999831</c:v>
                </c:pt>
                <c:pt idx="85">
                  <c:v>18.377272727272782</c:v>
                </c:pt>
                <c:pt idx="86">
                  <c:v>6.2</c:v>
                </c:pt>
                <c:pt idx="87">
                  <c:v>12.350000000000025</c:v>
                </c:pt>
                <c:pt idx="88">
                  <c:v>8.8634686346863791</c:v>
                </c:pt>
                <c:pt idx="89">
                  <c:v>12.52</c:v>
                </c:pt>
                <c:pt idx="90">
                  <c:v>55.176470588235297</c:v>
                </c:pt>
                <c:pt idx="91">
                  <c:v>20</c:v>
                </c:pt>
                <c:pt idx="92">
                  <c:v>34.474576271186343</c:v>
                </c:pt>
                <c:pt idx="93">
                  <c:v>15</c:v>
                </c:pt>
                <c:pt idx="94">
                  <c:v>21.864406779660989</c:v>
                </c:pt>
                <c:pt idx="95">
                  <c:v>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'Iran--World'!$A$3</c:f>
              <c:strCache>
                <c:ptCount val="1"/>
                <c:pt idx="0">
                  <c:v>دنيا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'Iran--World'!$B$1:$CS$1</c:f>
              <c:numCache>
                <c:formatCode>General</c:formatCode>
                <c:ptCount val="9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78</c:v>
                </c:pt>
                <c:pt idx="77">
                  <c:v>79</c:v>
                </c:pt>
                <c:pt idx="78">
                  <c:v>80</c:v>
                </c:pt>
                <c:pt idx="79">
                  <c:v>81</c:v>
                </c:pt>
                <c:pt idx="80">
                  <c:v>82</c:v>
                </c:pt>
                <c:pt idx="81">
                  <c:v>83</c:v>
                </c:pt>
                <c:pt idx="82">
                  <c:v>84</c:v>
                </c:pt>
                <c:pt idx="83">
                  <c:v>85</c:v>
                </c:pt>
                <c:pt idx="84">
                  <c:v>86</c:v>
                </c:pt>
                <c:pt idx="85">
                  <c:v>87</c:v>
                </c:pt>
                <c:pt idx="86">
                  <c:v>88</c:v>
                </c:pt>
                <c:pt idx="87">
                  <c:v>89</c:v>
                </c:pt>
                <c:pt idx="88">
                  <c:v>90</c:v>
                </c:pt>
                <c:pt idx="89">
                  <c:v>91</c:v>
                </c:pt>
                <c:pt idx="90">
                  <c:v>92</c:v>
                </c:pt>
                <c:pt idx="91">
                  <c:v>93</c:v>
                </c:pt>
                <c:pt idx="92">
                  <c:v>94</c:v>
                </c:pt>
                <c:pt idx="93">
                  <c:v>95</c:v>
                </c:pt>
                <c:pt idx="94">
                  <c:v>96</c:v>
                </c:pt>
                <c:pt idx="95">
                  <c:v>97</c:v>
                </c:pt>
              </c:numCache>
            </c:numRef>
          </c:xVal>
          <c:yVal>
            <c:numRef>
              <c:f>'Iran--World'!$B$3:$CS$3</c:f>
              <c:numCache>
                <c:formatCode>General</c:formatCode>
                <c:ptCount val="96"/>
                <c:pt idx="0">
                  <c:v>11.3459973070347</c:v>
                </c:pt>
                <c:pt idx="1">
                  <c:v>18.853382528850435</c:v>
                </c:pt>
                <c:pt idx="2">
                  <c:v>13.173074853194516</c:v>
                </c:pt>
                <c:pt idx="3">
                  <c:v>21.026025418646551</c:v>
                </c:pt>
                <c:pt idx="4">
                  <c:v>7.6199820786576842</c:v>
                </c:pt>
                <c:pt idx="5">
                  <c:v>12.665827615226686</c:v>
                </c:pt>
                <c:pt idx="6">
                  <c:v>16.838777101656031</c:v>
                </c:pt>
                <c:pt idx="7">
                  <c:v>16.401770647317587</c:v>
                </c:pt>
                <c:pt idx="8">
                  <c:v>13.914005114177511</c:v>
                </c:pt>
                <c:pt idx="9">
                  <c:v>9.940743092377712</c:v>
                </c:pt>
                <c:pt idx="10">
                  <c:v>13.82175154738348</c:v>
                </c:pt>
                <c:pt idx="11">
                  <c:v>6.2057712434017409</c:v>
                </c:pt>
                <c:pt idx="12">
                  <c:v>6.2328261669695237</c:v>
                </c:pt>
                <c:pt idx="13">
                  <c:v>5.900180102531503</c:v>
                </c:pt>
                <c:pt idx="14">
                  <c:v>11.465559428649138</c:v>
                </c:pt>
                <c:pt idx="15">
                  <c:v>17.78080994246513</c:v>
                </c:pt>
                <c:pt idx="16">
                  <c:v>14.741412329804717</c:v>
                </c:pt>
                <c:pt idx="17">
                  <c:v>12.872280123390356</c:v>
                </c:pt>
                <c:pt idx="18">
                  <c:v>16.485967113872093</c:v>
                </c:pt>
                <c:pt idx="19">
                  <c:v>18.177136455121488</c:v>
                </c:pt>
                <c:pt idx="20">
                  <c:v>15.314725566168336</c:v>
                </c:pt>
                <c:pt idx="21">
                  <c:v>34.734524022492344</c:v>
                </c:pt>
                <c:pt idx="22">
                  <c:v>6.6757837362389258</c:v>
                </c:pt>
                <c:pt idx="23">
                  <c:v>27.143546231731342</c:v>
                </c:pt>
                <c:pt idx="24">
                  <c:v>5.0145679861437253</c:v>
                </c:pt>
                <c:pt idx="25">
                  <c:v>3.6436841202970252</c:v>
                </c:pt>
                <c:pt idx="26">
                  <c:v>4.9494127115505879</c:v>
                </c:pt>
                <c:pt idx="27">
                  <c:v>4.2576388003672605</c:v>
                </c:pt>
                <c:pt idx="28">
                  <c:v>4.0355414514896824</c:v>
                </c:pt>
                <c:pt idx="29">
                  <c:v>2.7006806136521644</c:v>
                </c:pt>
                <c:pt idx="30">
                  <c:v>2.5143013619602241</c:v>
                </c:pt>
                <c:pt idx="31">
                  <c:v>6.3644511102593651</c:v>
                </c:pt>
                <c:pt idx="32">
                  <c:v>12.023740380390548</c:v>
                </c:pt>
                <c:pt idx="33">
                  <c:v>11.024304984333318</c:v>
                </c:pt>
                <c:pt idx="34">
                  <c:v>7.9494479704444734</c:v>
                </c:pt>
                <c:pt idx="35">
                  <c:v>11.355421906438666</c:v>
                </c:pt>
                <c:pt idx="36">
                  <c:v>8.6125754598384816</c:v>
                </c:pt>
                <c:pt idx="37">
                  <c:v>5.8671530557223228</c:v>
                </c:pt>
                <c:pt idx="38">
                  <c:v>8.0532626162605698</c:v>
                </c:pt>
                <c:pt idx="39">
                  <c:v>8.3508931576868068</c:v>
                </c:pt>
                <c:pt idx="40">
                  <c:v>6.1640948995941205</c:v>
                </c:pt>
                <c:pt idx="41">
                  <c:v>16.065094175098437</c:v>
                </c:pt>
                <c:pt idx="42">
                  <c:v>10.463074808835325</c:v>
                </c:pt>
                <c:pt idx="43">
                  <c:v>9.4419450075143985</c:v>
                </c:pt>
                <c:pt idx="44">
                  <c:v>6.1666930152342765</c:v>
                </c:pt>
                <c:pt idx="45">
                  <c:v>15.096933520313803</c:v>
                </c:pt>
                <c:pt idx="46">
                  <c:v>3.6798479298479267</c:v>
                </c:pt>
                <c:pt idx="47">
                  <c:v>8.5953871496508629</c:v>
                </c:pt>
                <c:pt idx="48">
                  <c:v>5.4690501019448536</c:v>
                </c:pt>
                <c:pt idx="49">
                  <c:v>6.9406708106708113</c:v>
                </c:pt>
                <c:pt idx="50">
                  <c:v>6.8655924144082006</c:v>
                </c:pt>
                <c:pt idx="51">
                  <c:v>9.2740176831027519</c:v>
                </c:pt>
                <c:pt idx="52">
                  <c:v>6.4862669814920544</c:v>
                </c:pt>
                <c:pt idx="53">
                  <c:v>8.6458311285704319</c:v>
                </c:pt>
                <c:pt idx="54">
                  <c:v>9.0005724400872307</c:v>
                </c:pt>
                <c:pt idx="55">
                  <c:v>9.9654289959211066</c:v>
                </c:pt>
                <c:pt idx="56">
                  <c:v>16.829692877463685</c:v>
                </c:pt>
                <c:pt idx="57">
                  <c:v>12.389094273087609</c:v>
                </c:pt>
                <c:pt idx="58">
                  <c:v>9.0857512350777547</c:v>
                </c:pt>
                <c:pt idx="59">
                  <c:v>11.954310633646196</c:v>
                </c:pt>
                <c:pt idx="60">
                  <c:v>17.44903491237552</c:v>
                </c:pt>
                <c:pt idx="61">
                  <c:v>17.691179258787376</c:v>
                </c:pt>
                <c:pt idx="62">
                  <c:v>15.711898012627259</c:v>
                </c:pt>
                <c:pt idx="63">
                  <c:v>15.432565161347867</c:v>
                </c:pt>
                <c:pt idx="64">
                  <c:v>13.955355491535077</c:v>
                </c:pt>
                <c:pt idx="65">
                  <c:v>14.212634138162345</c:v>
                </c:pt>
                <c:pt idx="66">
                  <c:v>15.134624413145541</c:v>
                </c:pt>
                <c:pt idx="67">
                  <c:v>10.811663796141405</c:v>
                </c:pt>
                <c:pt idx="68">
                  <c:v>11.947353001247468</c:v>
                </c:pt>
                <c:pt idx="69">
                  <c:v>9.988679326582405</c:v>
                </c:pt>
                <c:pt idx="70">
                  <c:v>10.319502507631729</c:v>
                </c:pt>
                <c:pt idx="71">
                  <c:v>5.2915605115623094</c:v>
                </c:pt>
                <c:pt idx="72">
                  <c:v>9.5898789519223779</c:v>
                </c:pt>
                <c:pt idx="73">
                  <c:v>6.565816858689554</c:v>
                </c:pt>
                <c:pt idx="74">
                  <c:v>5.3519139345879045</c:v>
                </c:pt>
                <c:pt idx="75">
                  <c:v>8.2385484535400089</c:v>
                </c:pt>
                <c:pt idx="76">
                  <c:v>4.9986573608316593</c:v>
                </c:pt>
                <c:pt idx="77">
                  <c:v>4.7385992123766583</c:v>
                </c:pt>
                <c:pt idx="78">
                  <c:v>5.1643951207243459</c:v>
                </c:pt>
                <c:pt idx="79">
                  <c:v>4.6872645055088586</c:v>
                </c:pt>
                <c:pt idx="80">
                  <c:v>8.9575761480571074</c:v>
                </c:pt>
                <c:pt idx="81">
                  <c:v>11.463093356434932</c:v>
                </c:pt>
                <c:pt idx="82">
                  <c:v>4.9132894159078093</c:v>
                </c:pt>
                <c:pt idx="83">
                  <c:v>8.2352671552475289</c:v>
                </c:pt>
                <c:pt idx="84">
                  <c:v>4.6852030753360774</c:v>
                </c:pt>
                <c:pt idx="85">
                  <c:v>10.577683458337654</c:v>
                </c:pt>
                <c:pt idx="86">
                  <c:v>3.9644913558663655</c:v>
                </c:pt>
                <c:pt idx="87">
                  <c:v>6.6212421281169505</c:v>
                </c:pt>
                <c:pt idx="88">
                  <c:v>5.7020276385881141</c:v>
                </c:pt>
                <c:pt idx="89">
                  <c:v>12.394171981346098</c:v>
                </c:pt>
                <c:pt idx="90">
                  <c:v>9.0111642682180069</c:v>
                </c:pt>
                <c:pt idx="91">
                  <c:v>17.096817758402295</c:v>
                </c:pt>
                <c:pt idx="92">
                  <c:v>14.793910230850651</c:v>
                </c:pt>
                <c:pt idx="93">
                  <c:v>12.133917359301689</c:v>
                </c:pt>
                <c:pt idx="94">
                  <c:v>13.040268943538988</c:v>
                </c:pt>
                <c:pt idx="95">
                  <c:v>9.6129979544265272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639552"/>
        <c:axId val="136640128"/>
      </c:scatterChart>
      <c:valAx>
        <c:axId val="136639552"/>
        <c:scaling>
          <c:orientation val="minMax"/>
          <c:max val="97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 lang="en-US" sz="1200"/>
                </a:pPr>
                <a:r>
                  <a:rPr lang="en-US" sz="1200" dirty="0" smtClean="0"/>
                  <a:t> HS </a:t>
                </a:r>
                <a:r>
                  <a:rPr lang="en-US" sz="1200" dirty="0" err="1" smtClean="0"/>
                  <a:t>ch.</a:t>
                </a:r>
                <a:r>
                  <a:rPr lang="fa-IR" sz="1200" dirty="0" smtClean="0"/>
                  <a:t> 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50946055937209966"/>
              <c:y val="0.9022819620576105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lang="en-US" sz="1000" b="1">
                <a:cs typeface="B Nazanin" pitchFamily="2" charset="-78"/>
              </a:defRPr>
            </a:pPr>
            <a:endParaRPr lang="en-US"/>
          </a:p>
        </c:txPr>
        <c:crossAx val="136640128"/>
        <c:crosses val="autoZero"/>
        <c:crossBetween val="midCat"/>
        <c:majorUnit val="2"/>
      </c:valAx>
      <c:valAx>
        <c:axId val="136640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 dirty="0" smtClean="0"/>
                  <a:t>SIMPLE AVERAGE TARIFF RATES</a:t>
                </a:r>
                <a:r>
                  <a:rPr lang="fa-IR" dirty="0" smtClean="0"/>
                  <a:t>(%)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6871801867271716E-3"/>
              <c:y val="0.27875288003116111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366395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"/>
          <c:y val="0.88953842683727036"/>
          <c:w val="0.470944395839409"/>
          <c:h val="0.10666400098425197"/>
        </c:manualLayout>
      </c:layout>
      <c:overlay val="0"/>
      <c:txPr>
        <a:bodyPr/>
        <a:lstStyle/>
        <a:p>
          <a:pPr>
            <a:defRPr lang="en-US"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cs typeface="B Mitra" pitchFamily="2" charset="-78"/>
        </a:defRPr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61F52-C488-493C-A1D5-AF39B0CF496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18C60AB6-0B03-49A3-A41A-539A81C66CE8}">
      <dgm:prSet phldrT="[Text]" custT="1"/>
      <dgm:spPr>
        <a:xfrm>
          <a:off x="2776196" y="0"/>
          <a:ext cx="2677206" cy="1472360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000" b="0" dirty="0" smtClean="0">
              <a:solidFill>
                <a:schemeClr val="accent5">
                  <a:lumMod val="20000"/>
                  <a:lumOff val="80000"/>
                </a:schemeClr>
              </a:solidFill>
              <a:latin typeface="Constantia"/>
              <a:ea typeface="+mn-ea"/>
              <a:cs typeface="B Titr" pitchFamily="2" charset="-78"/>
            </a:rPr>
            <a:t>Targets</a:t>
          </a:r>
          <a:endParaRPr lang="en-US" sz="2000" b="0" dirty="0">
            <a:solidFill>
              <a:schemeClr val="accent5">
                <a:lumMod val="20000"/>
                <a:lumOff val="80000"/>
              </a:schemeClr>
            </a:solidFill>
            <a:latin typeface="Constantia"/>
            <a:ea typeface="+mn-ea"/>
            <a:cs typeface="B Titr" pitchFamily="2" charset="-78"/>
          </a:endParaRPr>
        </a:p>
      </dgm:t>
    </dgm:pt>
    <dgm:pt modelId="{88AF254A-9EFC-41DE-A1E8-BE418480E916}" type="parTrans" cxnId="{3A47B814-8432-4DB5-AD52-BFA09D50F2B2}">
      <dgm:prSet/>
      <dgm:spPr/>
      <dgm:t>
        <a:bodyPr/>
        <a:lstStyle/>
        <a:p>
          <a:endParaRPr lang="en-US"/>
        </a:p>
      </dgm:t>
    </dgm:pt>
    <dgm:pt modelId="{58344560-11B2-4008-A6C6-A7C097956752}" type="sibTrans" cxnId="{3A47B814-8432-4DB5-AD52-BFA09D50F2B2}">
      <dgm:prSet/>
      <dgm:spPr/>
      <dgm:t>
        <a:bodyPr/>
        <a:lstStyle/>
        <a:p>
          <a:endParaRPr lang="en-US"/>
        </a:p>
      </dgm:t>
    </dgm:pt>
    <dgm:pt modelId="{17CC05B2-8399-4B54-9235-0DB4A3ADBAFE}">
      <dgm:prSet phldrT="[Text]" custT="1"/>
      <dgm:spPr>
        <a:xfrm>
          <a:off x="1437593" y="1472360"/>
          <a:ext cx="5354413" cy="1472360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800" dirty="0" smtClean="0">
              <a:solidFill>
                <a:schemeClr val="accent6">
                  <a:lumMod val="60000"/>
                  <a:lumOff val="40000"/>
                </a:schemeClr>
              </a:solidFill>
              <a:latin typeface="Constantia"/>
              <a:ea typeface="+mn-ea"/>
              <a:cs typeface="B Titr" pitchFamily="2" charset="-78"/>
            </a:rPr>
            <a:t>strategies</a:t>
          </a:r>
          <a:endParaRPr lang="en-US" sz="2800" dirty="0">
            <a:solidFill>
              <a:schemeClr val="accent6">
                <a:lumMod val="60000"/>
                <a:lumOff val="40000"/>
              </a:schemeClr>
            </a:solidFill>
            <a:latin typeface="Constantia"/>
            <a:ea typeface="+mn-ea"/>
            <a:cs typeface="B Titr" pitchFamily="2" charset="-78"/>
          </a:endParaRPr>
        </a:p>
      </dgm:t>
    </dgm:pt>
    <dgm:pt modelId="{FF6C5019-3680-4766-B619-C7A693A099B2}" type="parTrans" cxnId="{D6FF53BB-98B9-4DE0-83A5-977708D4F155}">
      <dgm:prSet/>
      <dgm:spPr/>
      <dgm:t>
        <a:bodyPr/>
        <a:lstStyle/>
        <a:p>
          <a:endParaRPr lang="en-US"/>
        </a:p>
      </dgm:t>
    </dgm:pt>
    <dgm:pt modelId="{5E5A6B34-6E96-4C4D-A5A3-FF0263709A6B}" type="sibTrans" cxnId="{D6FF53BB-98B9-4DE0-83A5-977708D4F155}">
      <dgm:prSet/>
      <dgm:spPr/>
      <dgm:t>
        <a:bodyPr/>
        <a:lstStyle/>
        <a:p>
          <a:endParaRPr lang="en-US"/>
        </a:p>
      </dgm:t>
    </dgm:pt>
    <dgm:pt modelId="{DF8993BD-40EA-49C1-B44C-785298496A3B}">
      <dgm:prSet phldrT="[Text]" custT="1"/>
      <dgm:spPr>
        <a:xfrm>
          <a:off x="0" y="2899475"/>
          <a:ext cx="8229600" cy="1581241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3200" dirty="0" smtClean="0">
              <a:solidFill>
                <a:srgbClr val="FFFF00"/>
              </a:solidFill>
              <a:latin typeface="Constantia"/>
              <a:ea typeface="+mn-ea"/>
              <a:cs typeface="B Titr" pitchFamily="2" charset="-78"/>
            </a:rPr>
            <a:t>Tools</a:t>
          </a:r>
          <a:endParaRPr lang="en-US" sz="3200" dirty="0">
            <a:solidFill>
              <a:srgbClr val="FFFF00"/>
            </a:solidFill>
            <a:latin typeface="Constantia"/>
            <a:ea typeface="+mn-ea"/>
            <a:cs typeface="B Titr" pitchFamily="2" charset="-78"/>
          </a:endParaRPr>
        </a:p>
      </dgm:t>
    </dgm:pt>
    <dgm:pt modelId="{3794CECE-4E6E-4C52-B7F1-A95E038F9D13}" type="parTrans" cxnId="{F822319D-4FF4-41EE-B067-2DDD4829CB41}">
      <dgm:prSet/>
      <dgm:spPr/>
      <dgm:t>
        <a:bodyPr/>
        <a:lstStyle/>
        <a:p>
          <a:endParaRPr lang="en-US"/>
        </a:p>
      </dgm:t>
    </dgm:pt>
    <dgm:pt modelId="{FAC80AD1-4A67-41B8-BE83-369DEE725AB0}" type="sibTrans" cxnId="{F822319D-4FF4-41EE-B067-2DDD4829CB41}">
      <dgm:prSet/>
      <dgm:spPr/>
      <dgm:t>
        <a:bodyPr/>
        <a:lstStyle/>
        <a:p>
          <a:endParaRPr lang="en-US"/>
        </a:p>
      </dgm:t>
    </dgm:pt>
    <dgm:pt modelId="{2EFA96F4-E007-460E-995D-41C3E800F6AF}" type="pres">
      <dgm:prSet presAssocID="{17761F52-C488-493C-A1D5-AF39B0CF4962}" presName="Name0" presStyleCnt="0">
        <dgm:presLayoutVars>
          <dgm:dir/>
          <dgm:animLvl val="lvl"/>
          <dgm:resizeHandles val="exact"/>
        </dgm:presLayoutVars>
      </dgm:prSet>
      <dgm:spPr/>
    </dgm:pt>
    <dgm:pt modelId="{39C5AEA2-5D91-4808-B609-753AB23219F6}" type="pres">
      <dgm:prSet presAssocID="{18C60AB6-0B03-49A3-A41A-539A81C66CE8}" presName="Name8" presStyleCnt="0"/>
      <dgm:spPr/>
    </dgm:pt>
    <dgm:pt modelId="{9B9F35D9-E93A-4A3E-95E2-8D862CB54CE5}" type="pres">
      <dgm:prSet presAssocID="{18C60AB6-0B03-49A3-A41A-539A81C66CE8}" presName="level" presStyleLbl="node1" presStyleIdx="0" presStyleCnt="3" custLinFactNeighborX="-12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A9DCF-33D7-48AD-9386-4E7C5C2F3780}" type="pres">
      <dgm:prSet presAssocID="{18C60AB6-0B03-49A3-A41A-539A81C66C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1F7B3-F94B-4BF0-A7B0-A344CDE671E9}" type="pres">
      <dgm:prSet presAssocID="{17CC05B2-8399-4B54-9235-0DB4A3ADBAFE}" presName="Name8" presStyleCnt="0"/>
      <dgm:spPr/>
    </dgm:pt>
    <dgm:pt modelId="{B5FD6562-FED9-4BDF-B0FE-B20286E6A662}" type="pres">
      <dgm:prSet presAssocID="{17CC05B2-8399-4B54-9235-0DB4A3ADBAF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9B225-7AC1-4131-89C9-1905F62CAADA}" type="pres">
      <dgm:prSet presAssocID="{17CC05B2-8399-4B54-9235-0DB4A3ADBA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7FBB8-56AD-4F57-A992-B2A1395CA679}" type="pres">
      <dgm:prSet presAssocID="{DF8993BD-40EA-49C1-B44C-785298496A3B}" presName="Name8" presStyleCnt="0"/>
      <dgm:spPr/>
    </dgm:pt>
    <dgm:pt modelId="{E5D21C2A-C918-4507-8547-7F93DABDE916}" type="pres">
      <dgm:prSet presAssocID="{DF8993BD-40EA-49C1-B44C-785298496A3B}" presName="level" presStyleLbl="node1" presStyleIdx="2" presStyleCnt="3" custScaleY="107395" custLinFactNeighborX="1869" custLinFactNeighborY="-30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CD00D-A5FE-45C2-9D6E-EA72800BC108}" type="pres">
      <dgm:prSet presAssocID="{DF8993BD-40EA-49C1-B44C-785298496A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7B6B3C-5A23-4C3A-A632-A3FF690F1F0E}" type="presOf" srcId="{DF8993BD-40EA-49C1-B44C-785298496A3B}" destId="{832CD00D-A5FE-45C2-9D6E-EA72800BC108}" srcOrd="1" destOrd="0" presId="urn:microsoft.com/office/officeart/2005/8/layout/pyramid1"/>
    <dgm:cxn modelId="{4EC798E2-837E-4FFF-8517-0A67101F4F9B}" type="presOf" srcId="{17CC05B2-8399-4B54-9235-0DB4A3ADBAFE}" destId="{B5FD6562-FED9-4BDF-B0FE-B20286E6A662}" srcOrd="0" destOrd="0" presId="urn:microsoft.com/office/officeart/2005/8/layout/pyramid1"/>
    <dgm:cxn modelId="{BC28DED3-3CC7-4516-AC46-AA0019D5E9DA}" type="presOf" srcId="{17CC05B2-8399-4B54-9235-0DB4A3ADBAFE}" destId="{C849B225-7AC1-4131-89C9-1905F62CAADA}" srcOrd="1" destOrd="0" presId="urn:microsoft.com/office/officeart/2005/8/layout/pyramid1"/>
    <dgm:cxn modelId="{F822319D-4FF4-41EE-B067-2DDD4829CB41}" srcId="{17761F52-C488-493C-A1D5-AF39B0CF4962}" destId="{DF8993BD-40EA-49C1-B44C-785298496A3B}" srcOrd="2" destOrd="0" parTransId="{3794CECE-4E6E-4C52-B7F1-A95E038F9D13}" sibTransId="{FAC80AD1-4A67-41B8-BE83-369DEE725AB0}"/>
    <dgm:cxn modelId="{D6FF53BB-98B9-4DE0-83A5-977708D4F155}" srcId="{17761F52-C488-493C-A1D5-AF39B0CF4962}" destId="{17CC05B2-8399-4B54-9235-0DB4A3ADBAFE}" srcOrd="1" destOrd="0" parTransId="{FF6C5019-3680-4766-B619-C7A693A099B2}" sibTransId="{5E5A6B34-6E96-4C4D-A5A3-FF0263709A6B}"/>
    <dgm:cxn modelId="{5A5C6110-3755-41A3-89D8-474F5B67B346}" type="presOf" srcId="{DF8993BD-40EA-49C1-B44C-785298496A3B}" destId="{E5D21C2A-C918-4507-8547-7F93DABDE916}" srcOrd="0" destOrd="0" presId="urn:microsoft.com/office/officeart/2005/8/layout/pyramid1"/>
    <dgm:cxn modelId="{A5B3AD78-62EE-4503-9502-EFA4F995BDE7}" type="presOf" srcId="{18C60AB6-0B03-49A3-A41A-539A81C66CE8}" destId="{B04A9DCF-33D7-48AD-9386-4E7C5C2F3780}" srcOrd="1" destOrd="0" presId="urn:microsoft.com/office/officeart/2005/8/layout/pyramid1"/>
    <dgm:cxn modelId="{3A47B814-8432-4DB5-AD52-BFA09D50F2B2}" srcId="{17761F52-C488-493C-A1D5-AF39B0CF4962}" destId="{18C60AB6-0B03-49A3-A41A-539A81C66CE8}" srcOrd="0" destOrd="0" parTransId="{88AF254A-9EFC-41DE-A1E8-BE418480E916}" sibTransId="{58344560-11B2-4008-A6C6-A7C097956752}"/>
    <dgm:cxn modelId="{A5C65ADF-50C4-403A-9207-760C2D4FA276}" type="presOf" srcId="{18C60AB6-0B03-49A3-A41A-539A81C66CE8}" destId="{9B9F35D9-E93A-4A3E-95E2-8D862CB54CE5}" srcOrd="0" destOrd="0" presId="urn:microsoft.com/office/officeart/2005/8/layout/pyramid1"/>
    <dgm:cxn modelId="{1B97B6B4-6DB9-48AE-B18E-629B89226CEE}" type="presOf" srcId="{17761F52-C488-493C-A1D5-AF39B0CF4962}" destId="{2EFA96F4-E007-460E-995D-41C3E800F6AF}" srcOrd="0" destOrd="0" presId="urn:microsoft.com/office/officeart/2005/8/layout/pyramid1"/>
    <dgm:cxn modelId="{FE5F77A2-742D-423C-8B10-8230962BF94E}" type="presParOf" srcId="{2EFA96F4-E007-460E-995D-41C3E800F6AF}" destId="{39C5AEA2-5D91-4808-B609-753AB23219F6}" srcOrd="0" destOrd="0" presId="urn:microsoft.com/office/officeart/2005/8/layout/pyramid1"/>
    <dgm:cxn modelId="{45A7545F-C0E2-4C55-A011-DE9D316310A3}" type="presParOf" srcId="{39C5AEA2-5D91-4808-B609-753AB23219F6}" destId="{9B9F35D9-E93A-4A3E-95E2-8D862CB54CE5}" srcOrd="0" destOrd="0" presId="urn:microsoft.com/office/officeart/2005/8/layout/pyramid1"/>
    <dgm:cxn modelId="{1A5ED8AB-67E8-4271-AC76-7042FEDBC6FD}" type="presParOf" srcId="{39C5AEA2-5D91-4808-B609-753AB23219F6}" destId="{B04A9DCF-33D7-48AD-9386-4E7C5C2F3780}" srcOrd="1" destOrd="0" presId="urn:microsoft.com/office/officeart/2005/8/layout/pyramid1"/>
    <dgm:cxn modelId="{D36747AA-21DD-4E3A-909D-0368BAB6428A}" type="presParOf" srcId="{2EFA96F4-E007-460E-995D-41C3E800F6AF}" destId="{2D71F7B3-F94B-4BF0-A7B0-A344CDE671E9}" srcOrd="1" destOrd="0" presId="urn:microsoft.com/office/officeart/2005/8/layout/pyramid1"/>
    <dgm:cxn modelId="{C359ECE3-4B11-4B4E-9219-1C7FECE448C1}" type="presParOf" srcId="{2D71F7B3-F94B-4BF0-A7B0-A344CDE671E9}" destId="{B5FD6562-FED9-4BDF-B0FE-B20286E6A662}" srcOrd="0" destOrd="0" presId="urn:microsoft.com/office/officeart/2005/8/layout/pyramid1"/>
    <dgm:cxn modelId="{C07933BD-14BF-49B1-A535-158512EC8CBB}" type="presParOf" srcId="{2D71F7B3-F94B-4BF0-A7B0-A344CDE671E9}" destId="{C849B225-7AC1-4131-89C9-1905F62CAADA}" srcOrd="1" destOrd="0" presId="urn:microsoft.com/office/officeart/2005/8/layout/pyramid1"/>
    <dgm:cxn modelId="{C723A705-26C2-43B0-A983-792E8F4E11D0}" type="presParOf" srcId="{2EFA96F4-E007-460E-995D-41C3E800F6AF}" destId="{04B7FBB8-56AD-4F57-A992-B2A1395CA679}" srcOrd="2" destOrd="0" presId="urn:microsoft.com/office/officeart/2005/8/layout/pyramid1"/>
    <dgm:cxn modelId="{5640176E-9BD7-4090-B797-74F7FA0A58A1}" type="presParOf" srcId="{04B7FBB8-56AD-4F57-A992-B2A1395CA679}" destId="{E5D21C2A-C918-4507-8547-7F93DABDE916}" srcOrd="0" destOrd="0" presId="urn:microsoft.com/office/officeart/2005/8/layout/pyramid1"/>
    <dgm:cxn modelId="{466015F9-4BC7-4859-B5F8-13657460C9CE}" type="presParOf" srcId="{04B7FBB8-56AD-4F57-A992-B2A1395CA679}" destId="{832CD00D-A5FE-45C2-9D6E-EA72800BC10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F35D9-E93A-4A3E-95E2-8D862CB54CE5}">
      <dsp:nvSpPr>
        <dsp:cNvPr id="0" name=""/>
        <dsp:cNvSpPr/>
      </dsp:nvSpPr>
      <dsp:spPr>
        <a:xfrm>
          <a:off x="2743213" y="0"/>
          <a:ext cx="2677206" cy="1472360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accent5">
                  <a:lumMod val="20000"/>
                  <a:lumOff val="80000"/>
                </a:schemeClr>
              </a:solidFill>
              <a:latin typeface="Constantia"/>
              <a:ea typeface="+mn-ea"/>
              <a:cs typeface="B Titr" pitchFamily="2" charset="-78"/>
            </a:rPr>
            <a:t>Targets</a:t>
          </a:r>
          <a:endParaRPr lang="en-US" sz="2000" b="0" kern="1200" dirty="0">
            <a:solidFill>
              <a:schemeClr val="accent5">
                <a:lumMod val="20000"/>
                <a:lumOff val="80000"/>
              </a:schemeClr>
            </a:solidFill>
            <a:latin typeface="Constantia"/>
            <a:ea typeface="+mn-ea"/>
            <a:cs typeface="B Titr" pitchFamily="2" charset="-78"/>
          </a:endParaRPr>
        </a:p>
      </dsp:txBody>
      <dsp:txXfrm>
        <a:off x="3635610" y="490784"/>
        <a:ext cx="892412" cy="981576"/>
      </dsp:txXfrm>
    </dsp:sp>
    <dsp:sp modelId="{B5FD6562-FED9-4BDF-B0FE-B20286E6A662}">
      <dsp:nvSpPr>
        <dsp:cNvPr id="0" name=""/>
        <dsp:cNvSpPr/>
      </dsp:nvSpPr>
      <dsp:spPr>
        <a:xfrm>
          <a:off x="1437593" y="1472360"/>
          <a:ext cx="5354413" cy="1472360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accent6">
                  <a:lumMod val="60000"/>
                  <a:lumOff val="40000"/>
                </a:schemeClr>
              </a:solidFill>
              <a:latin typeface="Constantia"/>
              <a:ea typeface="+mn-ea"/>
              <a:cs typeface="B Titr" pitchFamily="2" charset="-78"/>
            </a:rPr>
            <a:t>strategies</a:t>
          </a:r>
          <a:endParaRPr lang="en-US" sz="2800" kern="1200" dirty="0">
            <a:solidFill>
              <a:schemeClr val="accent6">
                <a:lumMod val="60000"/>
                <a:lumOff val="40000"/>
              </a:schemeClr>
            </a:solidFill>
            <a:latin typeface="Constantia"/>
            <a:ea typeface="+mn-ea"/>
            <a:cs typeface="B Titr" pitchFamily="2" charset="-78"/>
          </a:endParaRPr>
        </a:p>
      </dsp:txBody>
      <dsp:txXfrm>
        <a:off x="3267012" y="1849886"/>
        <a:ext cx="1695574" cy="1094834"/>
      </dsp:txXfrm>
    </dsp:sp>
    <dsp:sp modelId="{E5D21C2A-C918-4507-8547-7F93DABDE916}">
      <dsp:nvSpPr>
        <dsp:cNvPr id="0" name=""/>
        <dsp:cNvSpPr/>
      </dsp:nvSpPr>
      <dsp:spPr>
        <a:xfrm>
          <a:off x="0" y="2899475"/>
          <a:ext cx="8229600" cy="1581241"/>
        </a:xfrm>
        <a:prstGeom prst="trapezoid">
          <a:avLst>
            <a:gd name="adj" fmla="val 90915"/>
          </a:avLst>
        </a:prstGeom>
        <a:solidFill>
          <a:srgbClr val="0F6F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FFFF00"/>
              </a:solidFill>
              <a:latin typeface="Constantia"/>
              <a:ea typeface="+mn-ea"/>
              <a:cs typeface="B Titr" pitchFamily="2" charset="-78"/>
            </a:rPr>
            <a:t>Tools</a:t>
          </a:r>
          <a:endParaRPr lang="en-US" sz="3200" kern="1200" dirty="0">
            <a:solidFill>
              <a:srgbClr val="FFFF00"/>
            </a:solidFill>
            <a:latin typeface="Constantia"/>
            <a:ea typeface="+mn-ea"/>
            <a:cs typeface="B Titr" pitchFamily="2" charset="-78"/>
          </a:endParaRPr>
        </a:p>
      </dsp:txBody>
      <dsp:txXfrm>
        <a:off x="2398569" y="3182776"/>
        <a:ext cx="3432460" cy="1297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0.30664</cdr:x>
      <cdr:y>0.06497</cdr:y>
    </cdr:from>
    <cdr:to>
      <cdr:x>0.30664</cdr:x>
      <cdr:y>0.79718</cdr:y>
    </cdr:to>
    <cdr:sp macro="" textlink="">
      <cdr:nvSpPr>
        <cdr:cNvPr id="3" name="Straight Connector 2"/>
        <cdr:cNvSpPr/>
      </cdr:nvSpPr>
      <cdr:spPr>
        <a:xfrm xmlns:a="http://schemas.openxmlformats.org/drawingml/2006/main" flipH="1">
          <a:off x="1714501" y="219076"/>
          <a:ext cx="0" cy="2468880"/>
        </a:xfrm>
        <a:prstGeom xmlns:a="http://schemas.openxmlformats.org/drawingml/2006/main" prst="line">
          <a:avLst/>
        </a:prstGeom>
        <a:ln xmlns:a="http://schemas.openxmlformats.org/drawingml/2006/main" w="1905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0.11244</cdr:x>
      <cdr:y>0.16384</cdr:y>
    </cdr:from>
    <cdr:to>
      <cdr:x>0.29983</cdr:x>
      <cdr:y>0.16384</cdr:y>
    </cdr:to>
    <cdr:sp macro="" textlink="">
      <cdr:nvSpPr>
        <cdr:cNvPr id="5" name="Straight Arrow Connector 4"/>
        <cdr:cNvSpPr/>
      </cdr:nvSpPr>
      <cdr:spPr>
        <a:xfrm xmlns:a="http://schemas.openxmlformats.org/drawingml/2006/main" flipH="1">
          <a:off x="628651" y="552451"/>
          <a:ext cx="1047750" cy="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0.31346</cdr:x>
      <cdr:y>0.14181</cdr:y>
    </cdr:from>
    <cdr:to>
      <cdr:x>0.96763</cdr:x>
      <cdr:y>0.15537</cdr:y>
    </cdr:to>
    <cdr:sp macro="" textlink="">
      <cdr:nvSpPr>
        <cdr:cNvPr id="6" name="Straight Arrow Connector 5"/>
        <cdr:cNvSpPr/>
      </cdr:nvSpPr>
      <cdr:spPr>
        <a:xfrm xmlns:a="http://schemas.openxmlformats.org/drawingml/2006/main" flipH="1">
          <a:off x="1752601" y="478155"/>
          <a:ext cx="3657600" cy="4571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headEnd type="arrow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0.13458</cdr:x>
      <cdr:y>0.02302</cdr:y>
    </cdr:from>
    <cdr:to>
      <cdr:x>0.29813</cdr:x>
      <cdr:y>0.1248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771347" y="55660"/>
          <a:ext cx="937388" cy="2461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dirty="0" err="1">
              <a:cs typeface="B Mitra" pitchFamily="2" charset="-78"/>
            </a:rPr>
            <a:t>A</a:t>
          </a:r>
          <a:r>
            <a:rPr lang="en-US" dirty="0" err="1" smtClean="0">
              <a:cs typeface="B Mitra" pitchFamily="2" charset="-78"/>
            </a:rPr>
            <a:t>griculturee</a:t>
          </a:r>
          <a:endParaRPr lang="en-US" dirty="0">
            <a:cs typeface="B Mitra" pitchFamily="2" charset="-78"/>
          </a:endParaRPr>
        </a:p>
      </cdr:txBody>
    </cdr:sp>
  </cdr:relSizeAnchor>
  <cdr:relSizeAnchor xmlns:cdr="http://schemas.openxmlformats.org/drawingml/2006/chartDrawing">
    <cdr:from>
      <cdr:x>0.477</cdr:x>
      <cdr:y>0.05367</cdr:y>
    </cdr:from>
    <cdr:to>
      <cdr:x>0.64055</cdr:x>
      <cdr:y>0.13559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2667000" y="180975"/>
          <a:ext cx="914400" cy="2762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rgbClr val="F7964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US" dirty="0" smtClean="0">
              <a:cs typeface="B Mitra" pitchFamily="2" charset="-78"/>
            </a:rPr>
            <a:t>Industry</a:t>
          </a:r>
          <a:endParaRPr lang="en-US" dirty="0">
            <a:cs typeface="B Mitra" pitchFamily="2" charset="-7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838D2-790F-42F3-8D03-CDDB5F17F652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95E0D-49A6-48D9-BB89-2D67EAA06E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5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00935-7294-4858-86B1-51D9A48A85E2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8B2DB-51F1-4C1B-A5E2-2E39408AA1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2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B2DB-51F1-4C1B-A5E2-2E39408AA1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4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653E-143A-4757-BF7C-D728ADF5E020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1768-147E-4363-A14B-B23BC91C1A5F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2ECD-726C-4F95-A144-AF587E954F41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2ECE-E704-4D5C-922D-72BAB94D5D11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84A-DD0F-4F6A-9D59-113ED1F31684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1988-79C7-4429-9E6E-0DEB078A2CC9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8F52-C645-4928-BDE9-AA3869FCF7E2}" type="datetime1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6ECF-F7A3-4232-BDA5-C620B17DA0F7}" type="datetime1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CAD9-AC7D-4805-87C3-17D119CD1554}" type="datetime1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EC8-7B8E-4CE0-BCE0-65B375932C14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7323-1D3A-4A99-978A-93AD1E365336}" type="datetime1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94966-7DA5-4F90-86F5-DBE424AA1591}" type="datetime1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 The Name of God</a:t>
            </a:r>
            <a:b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Current Status and Main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Challenges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of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Trade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Policy in Iran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(Findings and Results of the </a:t>
            </a:r>
            <a:r>
              <a:rPr lang="en-US" b="1" dirty="0" smtClean="0">
                <a:solidFill>
                  <a:srgbClr val="002060"/>
                </a:solidFill>
              </a:rPr>
              <a:t>Trade </a:t>
            </a:r>
            <a:r>
              <a:rPr lang="en-US" b="1" dirty="0" smtClean="0">
                <a:solidFill>
                  <a:srgbClr val="002060"/>
                </a:solidFill>
              </a:rPr>
              <a:t>Policy Research Project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768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19 December 2016 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C00000"/>
                </a:solidFill>
              </a:rPr>
              <a:t>Institute for Trade  Studies and </a:t>
            </a:r>
            <a:r>
              <a:rPr lang="en-US" sz="3600" b="1" dirty="0" smtClean="0">
                <a:solidFill>
                  <a:srgbClr val="C00000"/>
                </a:solidFill>
              </a:rPr>
              <a:t>Researches(ITSR</a:t>
            </a:r>
            <a:r>
              <a:rPr lang="en-US" sz="3600" b="1" dirty="0" smtClean="0">
                <a:solidFill>
                  <a:srgbClr val="C00000"/>
                </a:solidFill>
              </a:rPr>
              <a:t>)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SOME FACTS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AND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FIGURS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OF RECENT TRADE REGIM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295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Average tariff rates:(2005-2015)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009833"/>
              </p:ext>
            </p:extLst>
          </p:nvPr>
        </p:nvGraphicFramePr>
        <p:xfrm>
          <a:off x="0" y="838200"/>
          <a:ext cx="8915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tariff rates in the region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991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Average tariff rates in the region: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Agriculture </a:t>
            </a:r>
            <a:endParaRPr lang="fa-IR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89154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dirty="0" smtClean="0"/>
              <a:t>Average tariff rates in the region: Industrial </a:t>
            </a: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 Simple &amp; weighted averages</a:t>
            </a:r>
            <a:r>
              <a:rPr lang="fa-IR" sz="3600" dirty="0" smtClean="0"/>
              <a:t>)</a:t>
            </a:r>
            <a:r>
              <a:rPr lang="en-US" sz="3600" dirty="0" smtClean="0"/>
              <a:t>2015)</a:t>
            </a:r>
            <a:endParaRPr lang="fa-IR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5" y="1916832"/>
          <a:ext cx="7488831" cy="338437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938243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2000" b="1" i="0" u="none" strike="noStrike" kern="1200" dirty="0" smtClean="0">
                          <a:solidFill>
                            <a:schemeClr val="bg1"/>
                          </a:solidFill>
                          <a:latin typeface="B Nazanin"/>
                          <a:ea typeface="+mn-ea"/>
                          <a:cs typeface="+mn-cs"/>
                        </a:rPr>
                        <a:t>Weighted Average</a:t>
                      </a:r>
                      <a:endParaRPr lang="fa-IR" sz="2000" b="1" i="0" u="none" strike="noStrike" kern="1200" dirty="0">
                        <a:solidFill>
                          <a:schemeClr val="bg1"/>
                        </a:solidFill>
                        <a:latin typeface="B Nazani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latin typeface="B Nazanin"/>
                        </a:rPr>
                        <a:t>Simple Average</a:t>
                      </a:r>
                      <a:endParaRPr lang="fa-IR" sz="2000" b="1" i="0" u="none" strike="noStrike" dirty="0">
                        <a:solidFill>
                          <a:schemeClr val="bg1"/>
                        </a:solidFill>
                        <a:latin typeface="B Nazani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latin typeface="B Nazanin"/>
                        </a:rPr>
                        <a:t>Products</a:t>
                      </a:r>
                      <a:endParaRPr lang="fa-IR" sz="2000" b="1" i="0" u="none" strike="noStrike" dirty="0">
                        <a:solidFill>
                          <a:schemeClr val="bg1"/>
                        </a:solidFill>
                        <a:latin typeface="B Nazanin"/>
                      </a:endParaRPr>
                    </a:p>
                  </a:txBody>
                  <a:tcPr marL="0" marR="0" marT="0" marB="0" anchor="ctr"/>
                </a:tc>
              </a:tr>
              <a:tr h="81537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7.8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29.04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</a:rPr>
                        <a:t>Agriculture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latin typeface="B Nazanin"/>
                      </a:endParaRPr>
                    </a:p>
                  </a:txBody>
                  <a:tcPr marL="0" marR="0" marT="0" marB="0" anchor="b"/>
                </a:tc>
              </a:tr>
              <a:tr h="81537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10.47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17.9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</a:rPr>
                        <a:t>Industry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latin typeface="B Nazanin"/>
                      </a:endParaRPr>
                    </a:p>
                  </a:txBody>
                  <a:tcPr marL="0" marR="0" marT="0" marB="0" anchor="b"/>
                </a:tc>
              </a:tr>
              <a:tr h="81537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9.86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B Nazanin"/>
                        </a:rPr>
                        <a:t>19.68</a:t>
                      </a:r>
                      <a:endParaRPr lang="en-US" sz="20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</a:rPr>
                        <a:t>All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latin typeface="B Nazani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3600" dirty="0" smtClean="0"/>
              <a:t/>
            </a:r>
            <a:br>
              <a:rPr lang="fa-IR" sz="3600" dirty="0" smtClean="0"/>
            </a:br>
            <a:r>
              <a:rPr lang="en-US" sz="3600" dirty="0" smtClean="0"/>
              <a:t>Comparing Iran's Average Tariff Rate with Average Tariff Rate of the World( 143 Countries)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9048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74299" y="6400800"/>
            <a:ext cx="54697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منبع: كتاب مقررات صادرات و واردات 1394 ج.ا. ايران و گزارش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World Tariff Profiles </a:t>
            </a: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Nazanin" pitchFamily="2" charset="-78"/>
              </a:rPr>
              <a:t>سازمان جهاني تجارت.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Non-tariff barriers situation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4000" dirty="0" smtClean="0"/>
              <a:t>Temporary import bans</a:t>
            </a:r>
          </a:p>
          <a:p>
            <a:endParaRPr lang="en-US" sz="4000" dirty="0" smtClean="0"/>
          </a:p>
          <a:p>
            <a:r>
              <a:rPr lang="en-US" sz="4000" dirty="0" smtClean="0"/>
              <a:t>Import licensing for most products</a:t>
            </a:r>
          </a:p>
          <a:p>
            <a:endParaRPr lang="en-US" sz="4000" dirty="0" smtClean="0"/>
          </a:p>
          <a:p>
            <a:r>
              <a:rPr lang="en-US" sz="4000" dirty="0" smtClean="0"/>
              <a:t>Standards :National treatment compliance problem</a:t>
            </a:r>
          </a:p>
          <a:p>
            <a:r>
              <a:rPr lang="en-US" sz="4000" dirty="0" smtClean="0"/>
              <a:t>Dual exchange rate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Challenges of Trade Policy In Iran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181600"/>
          </a:xfrm>
        </p:spPr>
        <p:txBody>
          <a:bodyPr>
            <a:normAutofit fontScale="92500" lnSpcReduction="1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4400" b="1" dirty="0" smtClean="0">
                <a:solidFill>
                  <a:srgbClr val="002060"/>
                </a:solidFill>
              </a:rPr>
              <a:t>Lack of clear concept of national benefits </a:t>
            </a:r>
            <a:r>
              <a:rPr lang="en-US" sz="4400" b="1" dirty="0">
                <a:solidFill>
                  <a:srgbClr val="002060"/>
                </a:solidFill>
              </a:rPr>
              <a:t>and trade policy </a:t>
            </a:r>
            <a:r>
              <a:rPr lang="en-US" sz="4400" b="1" dirty="0" smtClean="0">
                <a:solidFill>
                  <a:srgbClr val="002060"/>
                </a:solidFill>
              </a:rPr>
              <a:t>roles among the stakeholders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400" b="1" dirty="0" smtClean="0">
                <a:solidFill>
                  <a:srgbClr val="7030A0"/>
                </a:solidFill>
              </a:rPr>
              <a:t>Disintegration of trade policy and development plans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Persistent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 mentality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of Import substitution versus export-promotion and GVCs approach.</a:t>
            </a:r>
          </a:p>
          <a:p>
            <a:pPr marL="742950" indent="-742950">
              <a:buFont typeface="+mj-lt"/>
              <a:buAutoNum type="arabicPeriod"/>
            </a:pPr>
            <a:endParaRPr lang="en-US" sz="4400" b="1" dirty="0" smtClean="0"/>
          </a:p>
          <a:p>
            <a:pPr>
              <a:buNone/>
            </a:pPr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Challenges of Trade Policy in Iran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4. Weakness in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Regionalism </a:t>
            </a:r>
          </a:p>
          <a:p>
            <a:pPr marL="742950" indent="-742950">
              <a:buNone/>
            </a:pPr>
            <a:r>
              <a:rPr lang="en-US" sz="4400" b="1" dirty="0" smtClean="0">
                <a:solidFill>
                  <a:srgbClr val="7030A0"/>
                </a:solidFill>
              </a:rPr>
              <a:t>5. Lack of Coordination among different </a:t>
            </a:r>
            <a:r>
              <a:rPr lang="en-US" sz="4400" b="1" dirty="0" smtClean="0">
                <a:solidFill>
                  <a:srgbClr val="7030A0"/>
                </a:solidFill>
              </a:rPr>
              <a:t>stakeholders</a:t>
            </a:r>
            <a:endParaRPr lang="en-US" sz="4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4400" b="1" dirty="0" smtClean="0">
                <a:solidFill>
                  <a:srgbClr val="C00000"/>
                </a:solidFill>
              </a:rPr>
              <a:t>6. Barriers of active participation in Global value chains(sanctions)</a:t>
            </a:r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257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main scope of the project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itchFamily="2" charset="-78"/>
              </a:rPr>
              <a:t>The theoretical foundations  of  trade policy and its </a:t>
            </a:r>
            <a:r>
              <a:rPr 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cs typeface="B Titr" pitchFamily="2" charset="-78"/>
              </a:rPr>
              <a:t>evolution(chapter 1)</a:t>
            </a:r>
            <a:endParaRPr lang="en-US" b="1" dirty="0" smtClean="0">
              <a:solidFill>
                <a:schemeClr val="accent5">
                  <a:lumMod val="20000"/>
                  <a:lumOff val="80000"/>
                </a:schemeClr>
              </a:solidFill>
              <a:cs typeface="B Titr" pitchFamily="2" charset="-78"/>
            </a:endParaRPr>
          </a:p>
          <a:p>
            <a:endParaRPr lang="en-US" b="1" dirty="0" smtClean="0">
              <a:solidFill>
                <a:srgbClr val="002060"/>
              </a:solidFill>
              <a:cs typeface="B Titr" pitchFamily="2" charset="-78"/>
            </a:endParaRPr>
          </a:p>
          <a:p>
            <a:r>
              <a:rPr lang="en-US" b="1" dirty="0" smtClean="0">
                <a:solidFill>
                  <a:srgbClr val="FFFF00"/>
                </a:solidFill>
                <a:cs typeface="B Titr" pitchFamily="2" charset="-78"/>
              </a:rPr>
              <a:t>A comparative study of the experiences of other countries in the area of  trade </a:t>
            </a:r>
            <a:r>
              <a:rPr lang="en-US" b="1" dirty="0" smtClean="0">
                <a:solidFill>
                  <a:srgbClr val="FFFF00"/>
                </a:solidFill>
                <a:cs typeface="B Titr" pitchFamily="2" charset="-78"/>
              </a:rPr>
              <a:t>policy(chapter 2)</a:t>
            </a:r>
            <a:endParaRPr lang="en-US" b="1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en-US" b="1" dirty="0" smtClean="0">
              <a:solidFill>
                <a:srgbClr val="002060"/>
              </a:solidFill>
              <a:cs typeface="B Tit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Titr" pitchFamily="2" charset="-78"/>
              </a:rPr>
              <a:t>The review of the fundamentals of Iran’s trade policy and its results and achievements  in the last </a:t>
            </a:r>
            <a:r>
              <a:rPr lang="en-US" b="1" dirty="0" smtClean="0">
                <a:solidFill>
                  <a:srgbClr val="FF0000"/>
                </a:solidFill>
                <a:cs typeface="B Titr" pitchFamily="2" charset="-78"/>
              </a:rPr>
              <a:t>five decades(chapter 3) </a:t>
            </a:r>
            <a:endParaRPr lang="en-US" b="1" dirty="0" smtClean="0">
              <a:solidFill>
                <a:srgbClr val="FF0000"/>
              </a:solidFill>
              <a:cs typeface="B Titr" pitchFamily="2" charset="-78"/>
            </a:endParaRPr>
          </a:p>
          <a:p>
            <a:endParaRPr lang="en-US" b="1" dirty="0" smtClean="0">
              <a:solidFill>
                <a:srgbClr val="002060"/>
              </a:solidFill>
              <a:cs typeface="B Titr" pitchFamily="2" charset="-78"/>
            </a:endParaRPr>
          </a:p>
          <a:p>
            <a:r>
              <a:rPr lang="en-US" b="1" dirty="0" smtClean="0">
                <a:solidFill>
                  <a:srgbClr val="002060"/>
                </a:solidFill>
                <a:cs typeface="B Titr" pitchFamily="2" charset="-78"/>
              </a:rPr>
              <a:t>Pathological study  of Iran’s trade policy</a:t>
            </a:r>
            <a:r>
              <a:rPr lang="en-US" sz="2900" b="1" dirty="0">
                <a:solidFill>
                  <a:srgbClr val="002060"/>
                </a:solidFill>
                <a:cs typeface="B Titr" pitchFamily="2" charset="-78"/>
              </a:rPr>
              <a:t> </a:t>
            </a:r>
            <a:r>
              <a:rPr lang="en-US" b="1" dirty="0" smtClean="0">
                <a:solidFill>
                  <a:srgbClr val="002060"/>
                </a:solidFill>
                <a:cs typeface="B Titr" pitchFamily="2" charset="-78"/>
              </a:rPr>
              <a:t>and  some  solutions  </a:t>
            </a:r>
            <a:r>
              <a:rPr lang="en-US" b="1" dirty="0" smtClean="0">
                <a:solidFill>
                  <a:srgbClr val="002060"/>
                </a:solidFill>
                <a:cs typeface="B Titr" pitchFamily="2" charset="-78"/>
              </a:rPr>
              <a:t>proposed(chapter 4)</a:t>
            </a:r>
            <a:endParaRPr lang="en-US" b="1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en-US" b="1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4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Challenges of Trade Policy in Iran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7. Agreeable selection for Sensitive  products</a:t>
            </a:r>
          </a:p>
          <a:p>
            <a:pPr>
              <a:buNone/>
            </a:pPr>
            <a:r>
              <a:rPr lang="en-US" sz="4400" b="1" dirty="0" smtClean="0">
                <a:solidFill>
                  <a:srgbClr val="92D050"/>
                </a:solidFill>
              </a:rPr>
              <a:t>8. Neglect of Role of services in the whole economy </a:t>
            </a:r>
          </a:p>
          <a:p>
            <a:pPr>
              <a:buNone/>
            </a:pPr>
            <a:r>
              <a:rPr lang="en-US" sz="4400" b="1" dirty="0" smtClean="0">
                <a:solidFill>
                  <a:srgbClr val="002060"/>
                </a:solidFill>
              </a:rPr>
              <a:t>10.Lack of a planned program as a Prerequisite for accession to  the WTO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6600" dirty="0" smtClean="0">
                <a:solidFill>
                  <a:srgbClr val="FFC000"/>
                </a:solidFill>
                <a:latin typeface="Vladimir Script" pitchFamily="66" charset="0"/>
              </a:rPr>
              <a:t>Thank You for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600" dirty="0" smtClean="0">
                <a:solidFill>
                  <a:srgbClr val="92D050"/>
                </a:solidFill>
                <a:latin typeface="Vladimir Script" pitchFamily="66" charset="0"/>
              </a:rPr>
              <a:t>Your Kind Attention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2000">
              <a:srgbClr val="000040"/>
            </a:gs>
            <a:gs pos="31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886"/>
            <a:ext cx="7772400" cy="8382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a typeface="+mn-ea"/>
                <a:cs typeface="+mn-cs"/>
              </a:rPr>
              <a:t>The theoretical foundations  of  trade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ea typeface="+mn-ea"/>
                <a:cs typeface="+mn-cs"/>
              </a:rPr>
              <a:t>policy</a:t>
            </a:r>
            <a:endParaRPr lang="fa-IR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nward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oriented strategies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914400" lvl="1" indent="-457200" algn="l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Import substitution strategy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Infant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industry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protection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Government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intervention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via 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direct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investment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 production and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distribution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trade controls</a:t>
            </a:r>
          </a:p>
          <a:p>
            <a:pPr marL="914400" lvl="1" indent="-457200" algn="l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Strategic Trade Policy</a:t>
            </a:r>
          </a:p>
          <a:p>
            <a:pPr marL="1371600" lvl="2" indent="-457200" algn="l">
              <a:buFont typeface="Wingdings" pitchFamily="2" charset="2"/>
              <a:buChar char="v"/>
            </a:pPr>
            <a:r>
              <a:rPr lang="en-US" sz="2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Strong linkage between  industrial policy &amp; trade </a:t>
            </a:r>
            <a:r>
              <a:rPr lang="en-US" sz="25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policy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Outward oriented strategies </a:t>
            </a:r>
          </a:p>
          <a:p>
            <a:pPr marL="914400" lvl="1" indent="-457200" algn="l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Export development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strategy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Overcoming the limitations of the domestic market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scale   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Benefiting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from the economic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advantages  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Enhance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economic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efficiency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Exchange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rate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devaluation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, trade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liberalization, Attracting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FDI</a:t>
            </a:r>
            <a:endParaRPr lang="en-US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Efficient </a:t>
            </a:r>
            <a:r>
              <a:rPr lang="en-US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allocation of resources and 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prices</a:t>
            </a:r>
            <a:endParaRPr lang="en-US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914400" lvl="1" indent="-457200" algn="l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Global Value Chains(GVCs)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fa-IR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657"/>
            <a:ext cx="8229600" cy="65314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Findings of Comparative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  <a:cs typeface="B Titr" pitchFamily="2" charset="-78"/>
              </a:rPr>
              <a:t>Scope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002060"/>
                </a:solidFill>
                <a:cs typeface="B Titr" pitchFamily="2" charset="-78"/>
              </a:rPr>
              <a:t>10 countries ( US, EU, Japan, China, Mexico,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cs typeface="B Titr" pitchFamily="2" charset="-78"/>
              </a:rPr>
              <a:t>Brazil, India, Russia, Turkey and Vietnam 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Results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7030A0"/>
                </a:solidFill>
                <a:cs typeface="B Titr" pitchFamily="2" charset="-78"/>
              </a:rPr>
              <a:t>Good function of trade policy needs </a:t>
            </a:r>
            <a:r>
              <a:rPr lang="en-US" b="1" dirty="0" smtClean="0">
                <a:solidFill>
                  <a:srgbClr val="7030A0"/>
                </a:solidFill>
                <a:cs typeface="B Titr" pitchFamily="2" charset="-78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en-US" sz="3000" b="1" dirty="0">
                <a:solidFill>
                  <a:srgbClr val="FF0000"/>
                </a:solidFill>
                <a:cs typeface="B Titr" pitchFamily="2" charset="-78"/>
              </a:rPr>
              <a:t>Coordination and coherence of macro economic </a:t>
            </a:r>
            <a:r>
              <a:rPr lang="en-US" sz="3000" b="1" dirty="0" smtClean="0">
                <a:solidFill>
                  <a:srgbClr val="FF0000"/>
                </a:solidFill>
                <a:cs typeface="B Titr" pitchFamily="2" charset="-78"/>
              </a:rPr>
              <a:t>policies</a:t>
            </a:r>
          </a:p>
          <a:p>
            <a:pPr>
              <a:buFont typeface="Courier New" pitchFamily="49" charset="0"/>
              <a:buChar char="o"/>
            </a:pPr>
            <a:r>
              <a:rPr lang="en-US" sz="3400" b="1" dirty="0">
                <a:solidFill>
                  <a:srgbClr val="00B050"/>
                </a:solidFill>
                <a:cs typeface="B Titr" pitchFamily="2" charset="-78"/>
              </a:rPr>
              <a:t>Good relation and trust between </a:t>
            </a:r>
            <a:endParaRPr lang="en-US" sz="3400" b="1" dirty="0" smtClean="0">
              <a:solidFill>
                <a:srgbClr val="00B050"/>
              </a:solidFill>
              <a:cs typeface="B Titr" pitchFamily="2" charset="-78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000" b="1" dirty="0" smtClean="0">
                <a:solidFill>
                  <a:srgbClr val="00B050"/>
                </a:solidFill>
                <a:cs typeface="B Titr" pitchFamily="2" charset="-78"/>
              </a:rPr>
              <a:t>people </a:t>
            </a:r>
            <a:r>
              <a:rPr lang="en-US" sz="3000" b="1" dirty="0">
                <a:solidFill>
                  <a:srgbClr val="00B050"/>
                </a:solidFill>
                <a:cs typeface="B Titr" pitchFamily="2" charset="-78"/>
              </a:rPr>
              <a:t>and </a:t>
            </a:r>
            <a:r>
              <a:rPr lang="en-US" sz="3000" b="1" dirty="0" smtClean="0">
                <a:solidFill>
                  <a:srgbClr val="00B050"/>
                </a:solidFill>
                <a:cs typeface="B Titr" pitchFamily="2" charset="-78"/>
              </a:rPr>
              <a:t>government</a:t>
            </a:r>
          </a:p>
          <a:p>
            <a:pPr lvl="1">
              <a:buFont typeface="Wingdings" pitchFamily="2" charset="2"/>
              <a:buChar char="ü"/>
            </a:pPr>
            <a:r>
              <a:rPr lang="en-US" sz="3000" b="1" dirty="0" smtClean="0">
                <a:solidFill>
                  <a:srgbClr val="00B050"/>
                </a:solidFill>
                <a:cs typeface="B Titr" pitchFamily="2" charset="-78"/>
              </a:rPr>
              <a:t>public </a:t>
            </a:r>
            <a:r>
              <a:rPr lang="en-US" sz="3000" b="1" dirty="0">
                <a:solidFill>
                  <a:srgbClr val="00B050"/>
                </a:solidFill>
                <a:cs typeface="B Titr" pitchFamily="2" charset="-78"/>
              </a:rPr>
              <a:t>and private </a:t>
            </a:r>
            <a:r>
              <a:rPr lang="en-US" sz="3000" b="1" dirty="0" smtClean="0">
                <a:solidFill>
                  <a:srgbClr val="00B050"/>
                </a:solidFill>
                <a:cs typeface="B Titr" pitchFamily="2" charset="-78"/>
              </a:rPr>
              <a:t>sectors, professional communities </a:t>
            </a:r>
            <a:r>
              <a:rPr lang="en-US" sz="3000" b="1" dirty="0">
                <a:solidFill>
                  <a:srgbClr val="00B050"/>
                </a:solidFill>
                <a:cs typeface="B Titr" pitchFamily="2" charset="-78"/>
              </a:rPr>
              <a:t>and </a:t>
            </a:r>
            <a:r>
              <a:rPr lang="en-US" sz="3000" b="1" dirty="0" smtClean="0">
                <a:solidFill>
                  <a:srgbClr val="00B050"/>
                </a:solidFill>
                <a:cs typeface="B Titr" pitchFamily="2" charset="-78"/>
              </a:rPr>
              <a:t>policy makers</a:t>
            </a:r>
            <a:endParaRPr lang="en-US" b="1" dirty="0" smtClean="0">
              <a:solidFill>
                <a:srgbClr val="00B050"/>
              </a:solidFill>
              <a:cs typeface="B Titr" pitchFamily="2" charset="-78"/>
            </a:endParaRPr>
          </a:p>
          <a:p>
            <a:endParaRPr lang="en-US" b="1" dirty="0">
              <a:cs typeface="B Titr" pitchFamily="2" charset="-78"/>
            </a:endParaRPr>
          </a:p>
          <a:p>
            <a:pPr marL="0" indent="0">
              <a:buNone/>
            </a:pPr>
            <a:endParaRPr lang="en-US" b="1" dirty="0"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38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cs typeface="B Titr" pitchFamily="2" charset="-78"/>
              </a:rPr>
              <a:t>Findings of Comparative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b="1" dirty="0">
                <a:solidFill>
                  <a:schemeClr val="tx2">
                    <a:lumMod val="50000"/>
                  </a:schemeClr>
                </a:solidFill>
              </a:rPr>
              <a:t>All studied countries have experienced a period of high level of 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</a:rPr>
              <a:t>protectionism.</a:t>
            </a:r>
          </a:p>
          <a:p>
            <a:pPr lvl="1">
              <a:buFont typeface="Wingdings" pitchFamily="2" charset="2"/>
              <a:buChar char="v"/>
            </a:pP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Successful cases used protections: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Only for </a:t>
            </a: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targeted industries </a:t>
            </a:r>
            <a:endParaRPr lang="en-US" sz="2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with limited time </a:t>
            </a:r>
          </a:p>
          <a:p>
            <a:pPr lvl="1">
              <a:buFont typeface="Wingdings" pitchFamily="2" charset="2"/>
              <a:buChar char="v"/>
            </a:pPr>
            <a:r>
              <a:rPr lang="en-US" sz="3000" b="1" dirty="0" smtClean="0">
                <a:solidFill>
                  <a:srgbClr val="FF0000"/>
                </a:solidFill>
              </a:rPr>
              <a:t>Unsuccessful ones: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FF0000"/>
                </a:solidFill>
              </a:rPr>
              <a:t>Untargeted protection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FF0000"/>
                </a:solidFill>
              </a:rPr>
              <a:t>prolonged protection</a:t>
            </a:r>
          </a:p>
          <a:p>
            <a:pPr lvl="0" algn="just">
              <a:buFont typeface="Courier New" pitchFamily="49" charset="0"/>
              <a:buChar char="o"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</a:rPr>
              <a:t>All countries gradually have </a:t>
            </a: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lowered:</a:t>
            </a:r>
          </a:p>
          <a:p>
            <a:pPr lvl="1" algn="just"/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Non tariff barriers via </a:t>
            </a:r>
            <a:r>
              <a:rPr lang="en-US" sz="2600" b="1" dirty="0" err="1" smtClean="0">
                <a:solidFill>
                  <a:schemeClr val="accent2">
                    <a:lumMod val="75000"/>
                  </a:schemeClr>
                </a:solidFill>
              </a:rPr>
              <a:t>tariffication</a:t>
            </a:r>
            <a:endParaRPr lang="en-US" sz="2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Average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tariff 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rates,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</a:rPr>
              <a:t>Except for sensitive products</a:t>
            </a:r>
            <a:endParaRPr lang="fa-IR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16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92162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Findings of Comparative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b="1" dirty="0" smtClean="0">
                <a:solidFill>
                  <a:srgbClr val="FF0000"/>
                </a:solidFill>
                <a:cs typeface="B Titr" pitchFamily="2" charset="-78"/>
              </a:rPr>
              <a:t>Recent experience shows that: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cs typeface="B Titr" pitchFamily="2" charset="-78"/>
              </a:rPr>
              <a:t>Governments are investing </a:t>
            </a:r>
            <a:r>
              <a:rPr lang="en-US" sz="2600" b="1" dirty="0">
                <a:solidFill>
                  <a:srgbClr val="7030A0"/>
                </a:solidFill>
                <a:cs typeface="B Titr" pitchFamily="2" charset="-78"/>
              </a:rPr>
              <a:t>in horizontal </a:t>
            </a:r>
            <a:r>
              <a:rPr lang="en-US" sz="2600" b="1" dirty="0" smtClean="0">
                <a:solidFill>
                  <a:srgbClr val="7030A0"/>
                </a:solidFill>
                <a:cs typeface="B Titr" pitchFamily="2" charset="-78"/>
              </a:rPr>
              <a:t>sectors than </a:t>
            </a:r>
            <a:r>
              <a:rPr lang="en-US" sz="2600" b="1" dirty="0">
                <a:solidFill>
                  <a:srgbClr val="7030A0"/>
                </a:solidFill>
                <a:cs typeface="B Titr" pitchFamily="2" charset="-78"/>
              </a:rPr>
              <a:t>vertical </a:t>
            </a:r>
            <a:r>
              <a:rPr lang="en-US" sz="2600" b="1" dirty="0" smtClean="0">
                <a:solidFill>
                  <a:srgbClr val="7030A0"/>
                </a:solidFill>
                <a:cs typeface="B Titr" pitchFamily="2" charset="-78"/>
              </a:rPr>
              <a:t>ones</a:t>
            </a:r>
            <a:r>
              <a:rPr lang="en-US" sz="2200" b="1" dirty="0" smtClean="0">
                <a:solidFill>
                  <a:srgbClr val="7030A0"/>
                </a:solidFill>
                <a:cs typeface="B Titr" pitchFamily="2" charset="-78"/>
              </a:rPr>
              <a:t>( educations, training</a:t>
            </a:r>
            <a:r>
              <a:rPr lang="en-US" sz="2200" b="1" dirty="0">
                <a:solidFill>
                  <a:srgbClr val="7030A0"/>
                </a:solidFill>
                <a:cs typeface="B Titr" pitchFamily="2" charset="-78"/>
              </a:rPr>
              <a:t>, improving basic </a:t>
            </a:r>
            <a:r>
              <a:rPr lang="en-US" sz="2200" b="1" dirty="0" smtClean="0">
                <a:solidFill>
                  <a:srgbClr val="7030A0"/>
                </a:solidFill>
                <a:cs typeface="B Titr" pitchFamily="2" charset="-78"/>
              </a:rPr>
              <a:t>infrastructure,…)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let the new  technology to choose the promising </a:t>
            </a: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sectors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002060"/>
                </a:solidFill>
                <a:cs typeface="B Titr" pitchFamily="2" charset="-78"/>
              </a:rPr>
              <a:t>More attention to Global </a:t>
            </a:r>
            <a:r>
              <a:rPr lang="en-US" sz="3000" b="1" dirty="0">
                <a:solidFill>
                  <a:srgbClr val="002060"/>
                </a:solidFill>
                <a:cs typeface="B Titr" pitchFamily="2" charset="-78"/>
              </a:rPr>
              <a:t>Value </a:t>
            </a:r>
            <a:r>
              <a:rPr lang="en-US" sz="3000" b="1" dirty="0" smtClean="0">
                <a:solidFill>
                  <a:srgbClr val="002060"/>
                </a:solidFill>
                <a:cs typeface="B Titr" pitchFamily="2" charset="-78"/>
              </a:rPr>
              <a:t>Chains</a:t>
            </a:r>
          </a:p>
          <a:p>
            <a:pPr lvl="2"/>
            <a:r>
              <a:rPr lang="en-US" sz="2600" b="1" dirty="0" smtClean="0">
                <a:solidFill>
                  <a:srgbClr val="002060"/>
                </a:solidFill>
                <a:cs typeface="B Titr" pitchFamily="2" charset="-78"/>
              </a:rPr>
              <a:t>Via membership in RTAs Regional</a:t>
            </a:r>
          </a:p>
          <a:p>
            <a:pPr lvl="2"/>
            <a:r>
              <a:rPr lang="en-US" sz="2600" b="1" dirty="0" smtClean="0">
                <a:solidFill>
                  <a:srgbClr val="002060"/>
                </a:solidFill>
                <a:cs typeface="B Titr" pitchFamily="2" charset="-78"/>
              </a:rPr>
              <a:t>Enhancing trade </a:t>
            </a:r>
            <a:r>
              <a:rPr lang="en-US" sz="2600" b="1" dirty="0" smtClean="0">
                <a:solidFill>
                  <a:srgbClr val="002060"/>
                </a:solidFill>
                <a:cs typeface="B Titr" pitchFamily="2" charset="-78"/>
              </a:rPr>
              <a:t>facilitation</a:t>
            </a:r>
            <a:endParaRPr lang="en-US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92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+mn-ea"/>
                <a:cs typeface="B Titr" pitchFamily="2" charset="-78"/>
              </a:rPr>
              <a:t>Pathological scope of Iran’s trade policy study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ea typeface="+mn-ea"/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272647"/>
              </p:ext>
            </p:extLst>
          </p:nvPr>
        </p:nvGraphicFramePr>
        <p:xfrm>
          <a:off x="533400" y="1524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460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Diagnostic problems in Iran’s trade policy targets &amp; strategies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</a:rPr>
              <a:t>No clear definition among: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</a:rPr>
              <a:t>Policy makers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</a:rPr>
              <a:t>Legal documents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</a:rPr>
              <a:t>Trade administrators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Lack of a documented evident for trade policy &amp; strategies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Lack of coherence between trade policy and other macroeconomic policies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Fiscal, monetary and budget policy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Foreign exchange policy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Political relations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Domination of political visions over economical ones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70C0"/>
                </a:solidFill>
              </a:rPr>
              <a:t>Ambiguities about industrial &amp; technological policies and their priorities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Instability of policies due to fluctuations of resource based economy and external shocks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</a:rPr>
              <a:t>Failure coordination between various governmental  bodies and organizations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37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9029"/>
            <a:ext cx="8839200" cy="50437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Diagnostic problems in trade policy tools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8674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Institutional weakness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Lack of knowledge and professional expertise in the field of trade policy issues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Contradictions between laws and regulations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No Unity in  trade administrations &amp; managements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Lack of modern trade procedures &amp; tools</a:t>
            </a:r>
          </a:p>
          <a:p>
            <a:pPr>
              <a:buFont typeface="Wingdings" pitchFamily="2" charset="2"/>
              <a:buChar char="q"/>
            </a:pPr>
            <a:endParaRPr lang="en-US" b="1" dirty="0">
              <a:solidFill>
                <a:srgbClr val="7030A0"/>
              </a:solidFill>
              <a:cs typeface="B Titr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Tariff policies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High tariffs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Instability of rates and laws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Weakness of structure and organizations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Non transparency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Lack of predictability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General inactive protection in many sectors</a:t>
            </a:r>
          </a:p>
          <a:p>
            <a:pPr>
              <a:buFont typeface="Wingdings" pitchFamily="2" charset="2"/>
              <a:buChar char="q"/>
            </a:pPr>
            <a:endParaRPr lang="en-US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Non-tariff policies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frequency of non tariff barriers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Lack of transparency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Weakness in pre-notification of new rules and regulations and its changes</a:t>
            </a:r>
            <a:endParaRPr lang="en-US" b="1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95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753</Words>
  <Application>Microsoft Office PowerPoint</Application>
  <PresentationFormat>On-screen Show (4:3)</PresentationFormat>
  <Paragraphs>167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 The Name of God  Current Status and Main Challenges  of Trade Policy in Iran  (Findings and Results of the Trade Policy Research Project) </vt:lpstr>
      <vt:lpstr>The main scope of the project</vt:lpstr>
      <vt:lpstr>The theoretical foundations  of  trade policy</vt:lpstr>
      <vt:lpstr>Findings of Comparative Studies</vt:lpstr>
      <vt:lpstr>Findings of Comparative Studies</vt:lpstr>
      <vt:lpstr>Findings of Comparative Studies</vt:lpstr>
      <vt:lpstr>Pathological scope of Iran’s trade policy study</vt:lpstr>
      <vt:lpstr>Diagnostic problems in Iran’s trade policy targets &amp; strategies</vt:lpstr>
      <vt:lpstr>Diagnostic problems in trade policy tools </vt:lpstr>
      <vt:lpstr>SOME FACTS  AND  FIGURS  OF RECENT TRADE REGIM</vt:lpstr>
      <vt:lpstr>Average tariff rates:(2005-2015)</vt:lpstr>
      <vt:lpstr>Average tariff rates in the region</vt:lpstr>
      <vt:lpstr>Average tariff rates in the region: Agriculture </vt:lpstr>
      <vt:lpstr>Average tariff rates in the region: Industrial </vt:lpstr>
      <vt:lpstr> Simple &amp; weighted averages)2015)</vt:lpstr>
      <vt:lpstr> Comparing Iran's Average Tariff Rate with Average Tariff Rate of the World( 143 Countries) </vt:lpstr>
      <vt:lpstr>Non-tariff barriers situation</vt:lpstr>
      <vt:lpstr>Challenges of Trade Policy In Iran </vt:lpstr>
      <vt:lpstr>Challenges of Trade Policy in Iran </vt:lpstr>
      <vt:lpstr>Challenges of Trade Policy in Iran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وضعیت ایران (1384 – 1394):</dc:title>
  <dc:creator>علی زاهدطلبان</dc:creator>
  <cp:lastModifiedBy>AZAHED</cp:lastModifiedBy>
  <cp:revision>111</cp:revision>
  <dcterms:created xsi:type="dcterms:W3CDTF">2006-08-16T00:00:00Z</dcterms:created>
  <dcterms:modified xsi:type="dcterms:W3CDTF">2016-12-18T21:39:08Z</dcterms:modified>
</cp:coreProperties>
</file>